
<file path=[Content_Types].xml><?xml version="1.0" encoding="utf-8"?>
<Types xmlns="http://schemas.openxmlformats.org/package/2006/content-types">
  <Default Extension="jpeg" ContentType="image/jpeg"/>
  <Default Extension="JPG" ContentType="image/.jpg"/>
  <Default Extension="gif" ContentType="image/gif"/>
  <Default Extension="png" ContentType="image/png"/>
  <Default Extension="m4a" ContentType="audi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648" r:id="rId1"/>
    <p:sldMasterId id="2147483660" r:id="rId3"/>
  </p:sldMasterIdLst>
  <p:notesMasterIdLst>
    <p:notesMasterId r:id="rId24"/>
  </p:notesMasterIdLst>
  <p:handoutMasterIdLst>
    <p:handoutMasterId r:id="rId25"/>
  </p:handoutMasterIdLst>
  <p:sldIdLst>
    <p:sldId id="382" r:id="rId4"/>
    <p:sldId id="384" r:id="rId5"/>
    <p:sldId id="385" r:id="rId6"/>
    <p:sldId id="386" r:id="rId7"/>
    <p:sldId id="387" r:id="rId8"/>
    <p:sldId id="388" r:id="rId9"/>
    <p:sldId id="389" r:id="rId10"/>
    <p:sldId id="390" r:id="rId11"/>
    <p:sldId id="391" r:id="rId12"/>
    <p:sldId id="392" r:id="rId13"/>
    <p:sldId id="394" r:id="rId14"/>
    <p:sldId id="395" r:id="rId15"/>
    <p:sldId id="396" r:id="rId16"/>
    <p:sldId id="397" r:id="rId17"/>
    <p:sldId id="393" r:id="rId18"/>
    <p:sldId id="398" r:id="rId19"/>
    <p:sldId id="399" r:id="rId20"/>
    <p:sldId id="400" r:id="rId21"/>
    <p:sldId id="401" r:id="rId22"/>
    <p:sldId id="402" r:id="rId23"/>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el Stein"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12" autoAdjust="0"/>
    <p:restoredTop sz="94660"/>
  </p:normalViewPr>
  <p:slideViewPr>
    <p:cSldViewPr>
      <p:cViewPr varScale="1">
        <p:scale>
          <a:sx n="116" d="100"/>
          <a:sy n="116" d="100"/>
        </p:scale>
        <p:origin x="1596" y="114"/>
      </p:cViewPr>
      <p:guideLst>
        <p:guide orient="horz" pos="2160"/>
        <p:guide pos="2880"/>
      </p:guideLst>
    </p:cSldViewPr>
  </p:slideViewPr>
  <p:notesTextViewPr>
    <p:cViewPr>
      <p:scale>
        <a:sx n="1" d="1"/>
        <a:sy n="1" d="1"/>
      </p:scale>
      <p:origin x="0" y="0"/>
    </p:cViewPr>
  </p:notesTextViewPr>
  <p:sorterViewPr>
    <p:cViewPr>
      <p:scale>
        <a:sx n="120" d="100"/>
        <a:sy n="12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9" Type="http://schemas.openxmlformats.org/officeDocument/2006/relationships/commentAuthors" Target="commentAuthors.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notesMaster" Target="notesMasters/notesMaster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EA00D579-D84A-410A-8678-C3C7D193A579}" type="datetimeFigureOut">
              <a:rPr lang="en-US" smtClean="0"/>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FB6AE69B-1298-40DB-A637-F35C71797E2F}"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GIF>
</file>

<file path=ppt/media/image2.png>
</file>

<file path=ppt/media/image3.pn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A6F2885B-21E8-458D-930C-143A7E637228}" type="datetimeFigureOut">
              <a:rPr lang="en-US" smtClean="0"/>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65A9ECCB-6964-4D84-A7C0-B3F45045EBE3}"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CFB4F5D5-05E5-4320-85C1-1659B84DA18B}"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B0E88-CA2C-4AD4-AA36-EB81B333C934}" type="slidenum">
              <a:rPr lang="en-US" smtClean="0"/>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CFB4F5D5-05E5-4320-85C1-1659B84DA18B}"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B0E88-CA2C-4AD4-AA36-EB81B333C934}"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CFB4F5D5-05E5-4320-85C1-1659B84DA18B}"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B0E88-CA2C-4AD4-AA36-EB81B333C934}"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CFB4F5D5-05E5-4320-85C1-1659B84DA18B}"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FB0E88-CA2C-4AD4-AA36-EB81B333C934}"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CFB4F5D5-05E5-4320-85C1-1659B84DA18B}"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2FB0E88-CA2C-4AD4-AA36-EB81B333C934}"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CFB4F5D5-05E5-4320-85C1-1659B84DA18B}"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2FB0E88-CA2C-4AD4-AA36-EB81B333C934}"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FB4F5D5-05E5-4320-85C1-1659B84DA18B}"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2FB0E88-CA2C-4AD4-AA36-EB81B333C934}"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FB4F5D5-05E5-4320-85C1-1659B84DA18B}"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FB0E88-CA2C-4AD4-AA36-EB81B333C934}"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15962"/>
          </a:xfrm>
        </p:spPr>
        <p:txBody>
          <a:bodyPr>
            <a:normAutofit/>
          </a:bodyPr>
          <a:lstStyle>
            <a:lvl1pPr>
              <a:defRPr sz="3600"/>
            </a:lvl1pPr>
          </a:lstStyle>
          <a:p>
            <a:r>
              <a:rPr lang="en-US" dirty="0"/>
              <a:t>Click to edit Master title style</a:t>
            </a:r>
            <a:endParaRPr lang="en-US" dirty="0"/>
          </a:p>
        </p:txBody>
      </p:sp>
      <p:sp>
        <p:nvSpPr>
          <p:cNvPr id="3" name="Content Placeholder 2"/>
          <p:cNvSpPr>
            <a:spLocks noGrp="1"/>
          </p:cNvSpPr>
          <p:nvPr>
            <p:ph idx="1"/>
          </p:nvPr>
        </p:nvSpPr>
        <p:spPr>
          <a:xfrm>
            <a:off x="457200" y="990600"/>
            <a:ext cx="8229600" cy="5135563"/>
          </a:xfrm>
        </p:spPr>
        <p:txBody>
          <a:bodyPr>
            <a:normAutofit/>
          </a:bodyPr>
          <a:lstStyle>
            <a:lvl1pPr>
              <a:defRPr sz="2800"/>
            </a:lvl1pPr>
            <a:lvl2pPr>
              <a:defRPr sz="2400"/>
            </a:lvl2pPr>
            <a:lvl3pPr>
              <a:defRPr sz="2000"/>
            </a:lvl3pPr>
            <a:lvl4pPr>
              <a:defRPr sz="1800"/>
            </a:lvl4pPr>
            <a:lvl5pPr>
              <a:defRPr sz="1600"/>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CFB4F5D5-05E5-4320-85C1-1659B84DA18B}"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2FB0E88-CA2C-4AD4-AA36-EB81B333C934}"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CFB4F5D5-05E5-4320-85C1-1659B84DA18B}"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B0E88-CA2C-4AD4-AA36-EB81B333C934}"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CFB4F5D5-05E5-4320-85C1-1659B84DA18B}"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2FB0E88-CA2C-4AD4-AA36-EB81B333C934}"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B9707384-6C89-43D4-A6A2-F76375855496}"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B9707384-6C89-43D4-A6A2-F7637585549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B9707384-6C89-43D4-A6A2-F76375855496}"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B9707384-6C89-43D4-A6A2-F76375855496}"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707384-6C89-43D4-A6A2-F76375855496}"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9707384-6C89-43D4-A6A2-F7637585549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B9707384-6C89-43D4-A6A2-F76375855496}"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707384-6C89-43D4-A6A2-F76375855496}"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82D672-0B91-441E-B75F-97D6F08AD7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B4F5D5-05E5-4320-85C1-1659B84DA18B}"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FB0E88-CA2C-4AD4-AA36-EB81B333C934}"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png"/><Relationship Id="rId3" Type="http://schemas.microsoft.com/office/2007/relationships/media" Target="../media/media1.m4a"/><Relationship Id="rId2" Type="http://schemas.openxmlformats.org/officeDocument/2006/relationships/audio" Target="../media/media1.m4a"/><Relationship Id="rId1" Type="http://schemas.openxmlformats.org/officeDocument/2006/relationships/image" Target="../media/image1.GIF"/></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png"/><Relationship Id="rId3" Type="http://schemas.microsoft.com/office/2007/relationships/media" Target="../media/media10.m4a"/><Relationship Id="rId2" Type="http://schemas.openxmlformats.org/officeDocument/2006/relationships/audio" Target="../media/media10.m4a"/><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1.m4a"/><Relationship Id="rId1" Type="http://schemas.openxmlformats.org/officeDocument/2006/relationships/audio" Target="../media/media11.m4a"/></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2.m4a"/><Relationship Id="rId1" Type="http://schemas.openxmlformats.org/officeDocument/2006/relationships/audio" Target="../media/media12.m4a"/></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2.png"/><Relationship Id="rId3" Type="http://schemas.microsoft.com/office/2007/relationships/media" Target="../media/media13.m4a"/><Relationship Id="rId2" Type="http://schemas.openxmlformats.org/officeDocument/2006/relationships/audio" Target="../media/media13.m4a"/><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4.m4a"/><Relationship Id="rId1" Type="http://schemas.openxmlformats.org/officeDocument/2006/relationships/audio" Target="../media/media14.m4a"/></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5.m4a"/><Relationship Id="rId1" Type="http://schemas.openxmlformats.org/officeDocument/2006/relationships/audio" Target="../media/media15.m4a"/></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6.m4a"/><Relationship Id="rId1" Type="http://schemas.openxmlformats.org/officeDocument/2006/relationships/audio" Target="../media/media16.m4a"/></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7.m4a"/><Relationship Id="rId1" Type="http://schemas.openxmlformats.org/officeDocument/2006/relationships/audio" Target="../media/media17.m4a"/></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8.m4a"/><Relationship Id="rId1" Type="http://schemas.openxmlformats.org/officeDocument/2006/relationships/audio" Target="../media/media18.m4a"/></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9.m4a"/><Relationship Id="rId1" Type="http://schemas.openxmlformats.org/officeDocument/2006/relationships/audio" Target="../media/media19.m4a"/></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2.m4a"/><Relationship Id="rId1" Type="http://schemas.openxmlformats.org/officeDocument/2006/relationships/audio" Target="../media/media2.m4a"/></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20.m4a"/><Relationship Id="rId1" Type="http://schemas.openxmlformats.org/officeDocument/2006/relationships/audio" Target="../media/media20.m4a"/></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3.m4a"/><Relationship Id="rId1" Type="http://schemas.openxmlformats.org/officeDocument/2006/relationships/audio" Target="../media/media3.m4a"/></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4.m4a"/><Relationship Id="rId1" Type="http://schemas.openxmlformats.org/officeDocument/2006/relationships/audio" Target="../media/media4.m4a"/></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5.m4a"/><Relationship Id="rId1" Type="http://schemas.openxmlformats.org/officeDocument/2006/relationships/audio" Target="../media/media5.m4a"/></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6.m4a"/><Relationship Id="rId1" Type="http://schemas.openxmlformats.org/officeDocument/2006/relationships/audio" Target="../media/media6.m4a"/></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7.m4a"/><Relationship Id="rId1" Type="http://schemas.openxmlformats.org/officeDocument/2006/relationships/audio" Target="../media/media7.m4a"/></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8.m4a"/><Relationship Id="rId1" Type="http://schemas.openxmlformats.org/officeDocument/2006/relationships/audio" Target="../media/media8.m4a"/></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9.m4a"/><Relationship Id="rId1"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Simulating Nondeterminism</a:t>
            </a:r>
            <a:endParaRPr lang="en-US" dirty="0"/>
          </a:p>
        </p:txBody>
      </p:sp>
      <p:pic>
        <p:nvPicPr>
          <p:cNvPr id="4" name="Content Placeholder 3" descr="Nontm"/>
          <p:cNvPicPr>
            <a:picLocks noGrp="1"/>
          </p:cNvPicPr>
          <p:nvPr>
            <p:ph idx="1"/>
          </p:nvPr>
        </p:nvPicPr>
        <p:blipFill>
          <a:blip r:embed="rId1">
            <a:extLst>
              <a:ext uri="{28A0092B-C50C-407E-A947-70E740481C1C}">
                <a14:useLocalDpi xmlns:a14="http://schemas.microsoft.com/office/drawing/2010/main" val="0"/>
              </a:ext>
            </a:extLst>
          </a:blip>
          <a:srcRect/>
          <a:stretch>
            <a:fillRect/>
          </a:stretch>
        </p:blipFill>
        <p:spPr bwMode="auto">
          <a:xfrm>
            <a:off x="1066800" y="1295400"/>
            <a:ext cx="7391400" cy="4724400"/>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6412"/>
    </mc:Choice>
    <mc:Fallback>
      <p:transition spd="slow" advTm="76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Diagonalization</a:t>
            </a:r>
            <a:endParaRPr lang="en-US" dirty="0"/>
          </a:p>
        </p:txBody>
      </p:sp>
      <p:sp>
        <p:nvSpPr>
          <p:cNvPr id="3" name="Content Placeholder 2"/>
          <p:cNvSpPr>
            <a:spLocks noGrp="1"/>
          </p:cNvSpPr>
          <p:nvPr>
            <p:ph idx="1"/>
          </p:nvPr>
        </p:nvSpPr>
        <p:spPr/>
        <p:txBody>
          <a:bodyPr/>
          <a:lstStyle/>
          <a:p>
            <a:r>
              <a:rPr lang="en-US" dirty="0"/>
              <a:t>Here’s one.  The </a:t>
            </a:r>
            <a:r>
              <a:rPr lang="en-US" dirty="0">
                <a:solidFill>
                  <a:srgbClr val="FF0000"/>
                </a:solidFill>
              </a:rPr>
              <a:t>red</a:t>
            </a:r>
            <a:r>
              <a:rPr lang="en-US" dirty="0"/>
              <a:t> numbers are the index and the shaded black numbers are duplicates of previously indexed numbers (e.g., 1/1 = 2/2 = 3/3, etc.)</a:t>
            </a:r>
            <a:endParaRPr lang="en-US" dirty="0"/>
          </a:p>
          <a:p>
            <a:endParaRPr lang="en-US" dirty="0"/>
          </a:p>
        </p:txBody>
      </p:sp>
      <p:pic>
        <p:nvPicPr>
          <p:cNvPr id="4" name="Picture 3"/>
          <p:cNvPicPr>
            <a:picLocks noChangeAspect="1"/>
          </p:cNvPicPr>
          <p:nvPr/>
        </p:nvPicPr>
        <p:blipFill>
          <a:blip r:embed="rId1"/>
          <a:stretch>
            <a:fillRect/>
          </a:stretch>
        </p:blipFill>
        <p:spPr>
          <a:xfrm>
            <a:off x="267148" y="2619374"/>
            <a:ext cx="8801889" cy="2181226"/>
          </a:xfrm>
          <a:prstGeom prst="rect">
            <a:avLst/>
          </a:prstGeom>
        </p:spPr>
      </p:pic>
      <p:sp>
        <p:nvSpPr>
          <p:cNvPr id="5" name="Ink 4"/>
          <p:cNvSpPr/>
          <p:nvPr/>
        </p:nvSpPr>
        <p:spPr bwMode="auto">
          <a:xfrm>
            <a:off x="243000" y="2553120"/>
            <a:ext cx="7498800" cy="1444320"/>
          </a:xfrm>
          <a:prstGeom prst="rect">
            <a:avLst/>
          </a:prstGeom>
        </p:spPr>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1409"/>
    </mc:Choice>
    <mc:Fallback>
      <p:transition spd="slow" advTm="1414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6" presetClass="entr" presetSubtype="16" fill="hold" nodeType="withEffect">
                                  <p:stCondLst>
                                    <p:cond delay="0"/>
                                  </p:stCondLst>
                                  <p:childTnLst>
                                    <p:set>
                                      <p:cBhvr>
                                        <p:cTn id="8" dur="1" fill="hold">
                                          <p:stCondLst>
                                            <p:cond delay="0"/>
                                          </p:stCondLst>
                                        </p:cTn>
                                        <p:tgtEl>
                                          <p:spTgt spid="5"/>
                                        </p:tgtEl>
                                        <p:attrNameLst>
                                          <p:attrName>style.visibility</p:attrName>
                                        </p:attrNameLst>
                                      </p:cBhvr>
                                      <p:to>
                                        <p:strVal val="visible"/>
                                      </p:to>
                                    </p:set>
                                    <p:cmd type="call" cmd="playFrom(0.0)">
                                      <p:cBhvr>
                                        <p:cTn id="9"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Theorem</a:t>
            </a:r>
            <a:endParaRPr lang="en-US" dirty="0"/>
          </a:p>
        </p:txBody>
      </p:sp>
      <p:sp>
        <p:nvSpPr>
          <p:cNvPr id="3" name="Content Placeholder 2"/>
          <p:cNvSpPr>
            <a:spLocks noGrp="1"/>
          </p:cNvSpPr>
          <p:nvPr>
            <p:ph idx="1"/>
          </p:nvPr>
        </p:nvSpPr>
        <p:spPr/>
        <p:txBody>
          <a:bodyPr>
            <a:normAutofit fontScale="92500" lnSpcReduction="10000"/>
          </a:bodyPr>
          <a:lstStyle/>
          <a:p>
            <a:r>
              <a:rPr lang="en-US" dirty="0"/>
              <a:t>The set of real numbers between 0 and 1, call it |</a:t>
            </a:r>
            <a:r>
              <a:rPr lang="en-US" b="1" dirty="0">
                <a:sym typeface="Symbol" panose="05050102010706020507" pitchFamily="18" charset="2"/>
              </a:rPr>
              <a:t>|,</a:t>
            </a:r>
            <a:r>
              <a:rPr lang="en-US" dirty="0"/>
              <a:t> is not countable (larger than the number of integers)</a:t>
            </a:r>
            <a:endParaRPr lang="en-US" dirty="0"/>
          </a:p>
          <a:p>
            <a:pPr lvl="1"/>
            <a:r>
              <a:rPr lang="en-US" dirty="0"/>
              <a:t>This will imply that the entire set of real numbers is uncountable, too.</a:t>
            </a:r>
            <a:endParaRPr lang="en-US" dirty="0"/>
          </a:p>
          <a:p>
            <a:r>
              <a:rPr lang="en-US" dirty="0"/>
              <a:t>Proof is by contradiction.  </a:t>
            </a:r>
            <a:endParaRPr lang="en-US" dirty="0"/>
          </a:p>
          <a:p>
            <a:r>
              <a:rPr lang="en-US" dirty="0"/>
              <a:t>Suppose that |</a:t>
            </a:r>
            <a:r>
              <a:rPr lang="en-US" b="1" dirty="0">
                <a:sym typeface="Symbol" panose="05050102010706020507" pitchFamily="18" charset="2"/>
              </a:rPr>
              <a:t>|</a:t>
            </a:r>
            <a:r>
              <a:rPr lang="en-US" dirty="0"/>
              <a:t> is countable.  In fact, suppose that there is a specific mapping between N and |</a:t>
            </a:r>
            <a:r>
              <a:rPr lang="en-US" b="1" dirty="0">
                <a:sym typeface="Symbol" panose="05050102010706020507" pitchFamily="18" charset="2"/>
              </a:rPr>
              <a:t>|</a:t>
            </a:r>
            <a:r>
              <a:rPr lang="en-US" dirty="0"/>
              <a:t>.  (If |</a:t>
            </a:r>
            <a:r>
              <a:rPr lang="en-US" b="1" dirty="0">
                <a:sym typeface="Symbol" panose="05050102010706020507" pitchFamily="18" charset="2"/>
              </a:rPr>
              <a:t>|</a:t>
            </a:r>
            <a:r>
              <a:rPr lang="en-US" dirty="0"/>
              <a:t> is countable, there must be at least one such mapping by our definition of “same size” sets).  </a:t>
            </a:r>
            <a:endParaRPr lang="en-US" dirty="0"/>
          </a:p>
          <a:p>
            <a:r>
              <a:rPr lang="en-US" dirty="0"/>
              <a:t>We will create a number that is not in that mapping.  (But it’s an infinite mapping, so what does that mean? How do we know we just haven’t gotten to the number yet?  We shall see.)  </a:t>
            </a:r>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1436"/>
    </mc:Choice>
    <mc:Fallback>
      <p:transition spd="slow" advTm="1614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Proof (cont.)</a:t>
            </a:r>
            <a:endParaRPr lang="en-US" dirty="0"/>
          </a:p>
        </p:txBody>
      </p:sp>
      <p:sp>
        <p:nvSpPr>
          <p:cNvPr id="3" name="Content Placeholder 2"/>
          <p:cNvSpPr>
            <a:spLocks noGrp="1"/>
          </p:cNvSpPr>
          <p:nvPr>
            <p:ph idx="1"/>
          </p:nvPr>
        </p:nvSpPr>
        <p:spPr/>
        <p:txBody>
          <a:bodyPr>
            <a:normAutofit fontScale="92500"/>
          </a:bodyPr>
          <a:lstStyle/>
          <a:p>
            <a:r>
              <a:rPr lang="en-US" dirty="0"/>
              <a:t>In any alleged mapping, here is how to create a real number not in the mapping. </a:t>
            </a:r>
            <a:endParaRPr lang="en-US" dirty="0"/>
          </a:p>
          <a:p>
            <a:r>
              <a:rPr lang="en-US" dirty="0"/>
              <a:t>Our new number not in the mapping will be 0.&lt;something&gt;</a:t>
            </a:r>
            <a:endParaRPr lang="en-US" dirty="0"/>
          </a:p>
          <a:p>
            <a:r>
              <a:rPr lang="en-US" dirty="0"/>
              <a:t>here’s how to get that &lt;something&gt;:</a:t>
            </a:r>
            <a:endParaRPr lang="en-US" dirty="0"/>
          </a:p>
          <a:p>
            <a:pPr lvl="0"/>
            <a:r>
              <a:rPr lang="en-US" dirty="0"/>
              <a:t>For the first digit to the right of the “binary” place, pick the opposite of the 1</a:t>
            </a:r>
            <a:r>
              <a:rPr lang="en-US" baseline="30000" dirty="0"/>
              <a:t>st</a:t>
            </a:r>
            <a:r>
              <a:rPr lang="en-US" dirty="0"/>
              <a:t> digit in the first number.</a:t>
            </a:r>
            <a:endParaRPr lang="en-US" dirty="0"/>
          </a:p>
          <a:p>
            <a:pPr lvl="0"/>
            <a:r>
              <a:rPr lang="en-US" dirty="0"/>
              <a:t>For the second digit to the right of the “binary” place, pick the opposite of the 2</a:t>
            </a:r>
            <a:r>
              <a:rPr lang="en-US" baseline="30000" dirty="0"/>
              <a:t>nd</a:t>
            </a:r>
            <a:r>
              <a:rPr lang="en-US" dirty="0"/>
              <a:t> digit in the second number.</a:t>
            </a:r>
            <a:endParaRPr lang="en-US" dirty="0"/>
          </a:p>
          <a:p>
            <a:pPr lvl="0"/>
            <a:r>
              <a:rPr lang="en-US" dirty="0"/>
              <a:t>In general, for the k</a:t>
            </a:r>
            <a:r>
              <a:rPr lang="en-US" baseline="30000" dirty="0"/>
              <a:t>th</a:t>
            </a:r>
            <a:r>
              <a:rPr lang="en-US" dirty="0"/>
              <a:t> digit to the right of the “binary” place, pick the opposite of the k</a:t>
            </a:r>
            <a:r>
              <a:rPr lang="en-US" baseline="30000" dirty="0"/>
              <a:t>th</a:t>
            </a:r>
            <a:r>
              <a:rPr lang="en-US" dirty="0"/>
              <a:t> digit in the k</a:t>
            </a:r>
            <a:r>
              <a:rPr lang="en-US" baseline="30000" dirty="0"/>
              <a:t>th</a:t>
            </a:r>
            <a:r>
              <a:rPr lang="en-US" dirty="0"/>
              <a:t> number.</a:t>
            </a:r>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7876"/>
    </mc:Choice>
    <mc:Fallback>
      <p:transition spd="slow" advTm="57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construction</a:t>
            </a:r>
            <a:endParaRPr lang="en-US" dirty="0"/>
          </a:p>
        </p:txBody>
      </p:sp>
      <p:sp>
        <p:nvSpPr>
          <p:cNvPr id="3" name="Content Placeholder 2"/>
          <p:cNvSpPr>
            <a:spLocks noGrp="1"/>
          </p:cNvSpPr>
          <p:nvPr>
            <p:ph idx="1"/>
          </p:nvPr>
        </p:nvSpPr>
        <p:spPr/>
        <p:txBody>
          <a:bodyPr/>
          <a:lstStyle/>
          <a:p>
            <a:r>
              <a:rPr lang="en-US" dirty="0"/>
              <a:t>Where is this number in the sequence?</a:t>
            </a:r>
            <a:endParaRPr lang="en-US" dirty="0"/>
          </a:p>
          <a:p>
            <a:r>
              <a:rPr lang="en-US" dirty="0"/>
              <a:t>It can’t be anywhere, because it differs from every number in the sequence in at least one spot.</a:t>
            </a:r>
            <a:endParaRPr lang="en-US" dirty="0"/>
          </a:p>
          <a:p>
            <a:endParaRPr lang="en-US" dirty="0"/>
          </a:p>
        </p:txBody>
      </p:sp>
      <p:pic>
        <p:nvPicPr>
          <p:cNvPr id="4" name="Picture 3"/>
          <p:cNvPicPr>
            <a:picLocks noChangeAspect="1"/>
          </p:cNvPicPr>
          <p:nvPr/>
        </p:nvPicPr>
        <p:blipFill>
          <a:blip r:embed="rId1"/>
          <a:stretch>
            <a:fillRect/>
          </a:stretch>
        </p:blipFill>
        <p:spPr>
          <a:xfrm>
            <a:off x="1450938" y="2619374"/>
            <a:ext cx="4125950" cy="332422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0499"/>
    </mc:Choice>
    <mc:Fallback>
      <p:transition spd="slow" advTm="904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What Does This Mean?</a:t>
            </a:r>
            <a:endParaRPr lang="en-US" dirty="0"/>
          </a:p>
        </p:txBody>
      </p:sp>
      <p:sp>
        <p:nvSpPr>
          <p:cNvPr id="3" name="Content Placeholder 2"/>
          <p:cNvSpPr>
            <a:spLocks noGrp="1"/>
          </p:cNvSpPr>
          <p:nvPr>
            <p:ph idx="1"/>
          </p:nvPr>
        </p:nvSpPr>
        <p:spPr/>
        <p:txBody>
          <a:bodyPr/>
          <a:lstStyle/>
          <a:p>
            <a:r>
              <a:rPr lang="en-US" dirty="0"/>
              <a:t>But this is an allegedly complete mapping.  And we’ve constructed a number that is not in it.  So the mapping can’t be complete.  But I could do this for any mapping.  So there can’t </a:t>
            </a:r>
            <a:r>
              <a:rPr lang="en-US" i="1" dirty="0"/>
              <a:t>be</a:t>
            </a:r>
            <a:r>
              <a:rPr lang="en-US" dirty="0"/>
              <a:t> a complete mapping!</a:t>
            </a:r>
            <a:endParaRPr lang="en-US" dirty="0"/>
          </a:p>
          <a:p>
            <a:r>
              <a:rPr lang="en-US" dirty="0"/>
              <a:t>So there must be numbers in </a:t>
            </a:r>
            <a:r>
              <a:rPr lang="en-US" dirty="0">
                <a:sym typeface="Symbol" panose="05050102010706020507" pitchFamily="18" charset="2"/>
              </a:rPr>
              <a:t></a:t>
            </a:r>
            <a:r>
              <a:rPr lang="en-US" dirty="0"/>
              <a:t> that cannot be mapped to positive integers.  Thus, by definition, </a:t>
            </a:r>
            <a:r>
              <a:rPr lang="en-US" dirty="0">
                <a:sym typeface="Symbol" panose="05050102010706020507" pitchFamily="18" charset="2"/>
              </a:rPr>
              <a:t></a:t>
            </a:r>
            <a:r>
              <a:rPr lang="en-US" dirty="0"/>
              <a:t> is bigger than N.  We call </a:t>
            </a:r>
            <a:r>
              <a:rPr lang="en-US" dirty="0">
                <a:sym typeface="Symbol" panose="05050102010706020507" pitchFamily="18" charset="2"/>
              </a:rPr>
              <a:t> (and </a:t>
            </a:r>
            <a:r>
              <a:rPr lang="en-US" b="1" dirty="0">
                <a:sym typeface="Symbol" panose="05050102010706020507" pitchFamily="18" charset="2"/>
              </a:rPr>
              <a:t>R</a:t>
            </a:r>
            <a:r>
              <a:rPr lang="en-US" dirty="0">
                <a:sym typeface="Symbol" panose="05050102010706020507" pitchFamily="18" charset="2"/>
              </a:rPr>
              <a:t>, the set of real numbers)</a:t>
            </a:r>
            <a:r>
              <a:rPr lang="en-US" dirty="0"/>
              <a:t> </a:t>
            </a:r>
            <a:r>
              <a:rPr lang="en-US" i="1" dirty="0"/>
              <a:t>uncountable</a:t>
            </a:r>
            <a:r>
              <a:rPr lang="en-US" dirty="0"/>
              <a:t>.  </a:t>
            </a:r>
            <a:endParaRPr lang="en-US" dirty="0"/>
          </a:p>
          <a:p>
            <a:r>
              <a:rPr lang="en-US" dirty="0"/>
              <a:t>This shows that there are </a:t>
            </a:r>
            <a:r>
              <a:rPr lang="en-US" dirty="0" err="1"/>
              <a:t>uncountably</a:t>
            </a:r>
            <a:r>
              <a:rPr lang="en-US" dirty="0"/>
              <a:t> many infinite binary sequences.  Each corresponds to the output of a possible program.</a:t>
            </a:r>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2986"/>
    </mc:Choice>
    <mc:Fallback>
      <p:transition spd="slow" advTm="629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Programs and </a:t>
            </a:r>
            <a:r>
              <a:rPr lang="en-US" dirty="0" err="1"/>
              <a:t>Countability</a:t>
            </a:r>
            <a:endParaRPr lang="en-US" dirty="0"/>
          </a:p>
        </p:txBody>
      </p:sp>
      <p:sp>
        <p:nvSpPr>
          <p:cNvPr id="3" name="Content Placeholder 2"/>
          <p:cNvSpPr>
            <a:spLocks noGrp="1"/>
          </p:cNvSpPr>
          <p:nvPr>
            <p:ph idx="1"/>
          </p:nvPr>
        </p:nvSpPr>
        <p:spPr/>
        <p:txBody>
          <a:bodyPr>
            <a:normAutofit lnSpcReduction="10000"/>
          </a:bodyPr>
          <a:lstStyle/>
          <a:p>
            <a:r>
              <a:rPr lang="en-US" dirty="0"/>
              <a:t>So the number of possible programs is countable.  </a:t>
            </a:r>
            <a:endParaRPr lang="en-US" dirty="0"/>
          </a:p>
          <a:p>
            <a:pPr lvl="1"/>
            <a:r>
              <a:rPr lang="en-US" dirty="0"/>
              <a:t>It’s the same as the number of integers.</a:t>
            </a:r>
            <a:endParaRPr lang="en-US" dirty="0"/>
          </a:p>
          <a:p>
            <a:pPr lvl="1"/>
            <a:r>
              <a:rPr lang="en-US" dirty="0"/>
              <a:t>Because the number of possible memory configurations is countable (and the program has to be stored in memory).</a:t>
            </a:r>
            <a:endParaRPr lang="en-US" dirty="0"/>
          </a:p>
          <a:p>
            <a:r>
              <a:rPr lang="en-US" dirty="0"/>
              <a:t>But the number of characteristic sequences </a:t>
            </a:r>
            <a:r>
              <a:rPr lang="en-US" dirty="0">
                <a:sym typeface="Symbol" panose="05050102010706020507" pitchFamily="18" charset="2"/>
              </a:rPr>
              <a:t> is not countable.</a:t>
            </a:r>
            <a:endParaRPr lang="en-US" dirty="0">
              <a:sym typeface="Symbol" panose="05050102010706020507" pitchFamily="18" charset="2"/>
            </a:endParaRPr>
          </a:p>
          <a:p>
            <a:pPr lvl="1"/>
            <a:r>
              <a:rPr lang="en-US" dirty="0">
                <a:sym typeface="Symbol" panose="05050102010706020507" pitchFamily="18" charset="2"/>
              </a:rPr>
              <a:t>It’s the same as the number of real numbers between 0 and 1.</a:t>
            </a:r>
            <a:endParaRPr lang="en-US" dirty="0">
              <a:sym typeface="Symbol" panose="05050102010706020507" pitchFamily="18" charset="2"/>
            </a:endParaRPr>
          </a:p>
          <a:p>
            <a:pPr lvl="1"/>
            <a:r>
              <a:rPr lang="en-US" dirty="0">
                <a:sym typeface="Symbol" panose="05050102010706020507" pitchFamily="18" charset="2"/>
              </a:rPr>
              <a:t>It’s not a repeating or terminating fraction.</a:t>
            </a:r>
            <a:endParaRPr lang="en-US" dirty="0">
              <a:sym typeface="Symbol" panose="05050102010706020507" pitchFamily="18" charset="2"/>
            </a:endParaRPr>
          </a:p>
          <a:p>
            <a:r>
              <a:rPr lang="en-US" dirty="0">
                <a:sym typeface="Symbol" panose="05050102010706020507" pitchFamily="18" charset="2"/>
              </a:rPr>
              <a:t>In fact, there are more possible problems to solve (characteristic sequences) than there are programs that can be written.</a:t>
            </a:r>
            <a:endParaRPr lang="en-US" dirty="0"/>
          </a:p>
        </p:txBody>
      </p:sp>
      <p:pic>
        <p:nvPicPr>
          <p:cNvPr id="6" name="Audio 5">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282"/>
    </mc:Choice>
    <mc:Fallback>
      <p:transition spd="slow" advTm="602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 Undecidable Problem</a:t>
            </a:r>
            <a:endParaRPr lang="en-US" dirty="0"/>
          </a:p>
        </p:txBody>
      </p:sp>
      <p:sp>
        <p:nvSpPr>
          <p:cNvPr id="3" name="Content Placeholder 2"/>
          <p:cNvSpPr>
            <a:spLocks noGrp="1"/>
          </p:cNvSpPr>
          <p:nvPr>
            <p:ph idx="1"/>
          </p:nvPr>
        </p:nvSpPr>
        <p:spPr/>
        <p:txBody>
          <a:bodyPr/>
          <a:lstStyle/>
          <a:p>
            <a:r>
              <a:rPr lang="en-US" dirty="0"/>
              <a:t>So there are more possible problems than there are possible programs (even though there are infinitely many of each).</a:t>
            </a:r>
            <a:endParaRPr lang="en-US" dirty="0"/>
          </a:p>
          <a:p>
            <a:r>
              <a:rPr lang="en-US" dirty="0"/>
              <a:t>It would sure be nice to see </a:t>
            </a:r>
            <a:r>
              <a:rPr lang="en-US" u="sng" dirty="0"/>
              <a:t>one</a:t>
            </a:r>
            <a:r>
              <a:rPr lang="en-US" dirty="0"/>
              <a:t> undecidable problem.</a:t>
            </a:r>
            <a:endParaRPr lang="en-US" dirty="0"/>
          </a:p>
          <a:p>
            <a:r>
              <a:rPr lang="en-US" dirty="0"/>
              <a:t>The classic example is the halting problem.</a:t>
            </a:r>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838"/>
    </mc:Choice>
    <mc:Fallback>
      <p:transition spd="slow" advTm="29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Halting Problem</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b="1" u="sng" dirty="0"/>
              <a:t>Theorem</a:t>
            </a:r>
            <a:r>
              <a:rPr lang="en-US" dirty="0"/>
              <a:t>:  It is impossible to create a TM H that can tell in a finite time whether or not another TM P halts when presented with input w.</a:t>
            </a:r>
            <a:endParaRPr lang="en-US" dirty="0"/>
          </a:p>
          <a:p>
            <a:pPr marL="0" indent="0">
              <a:buNone/>
            </a:pPr>
            <a:r>
              <a:rPr lang="en-US" b="1" u="sng" dirty="0"/>
              <a:t>Proof</a:t>
            </a:r>
            <a:r>
              <a:rPr lang="en-US" dirty="0"/>
              <a:t>:  </a:t>
            </a:r>
            <a:endParaRPr lang="en-US" dirty="0"/>
          </a:p>
          <a:p>
            <a:r>
              <a:rPr lang="en-US" dirty="0"/>
              <a:t>Suppose machine H exists.  Then H(</a:t>
            </a:r>
            <a:r>
              <a:rPr lang="en-US" dirty="0" err="1"/>
              <a:t>P,w</a:t>
            </a:r>
            <a:r>
              <a:rPr lang="en-US" dirty="0"/>
              <a:t>) returns true if P halts on w, and returns false if P doesn’t halt on w.  Notice it does this for </a:t>
            </a:r>
            <a:r>
              <a:rPr lang="en-US" u="sng" dirty="0"/>
              <a:t>all</a:t>
            </a:r>
            <a:r>
              <a:rPr lang="en-US" dirty="0"/>
              <a:t> possible programs, without running the program – it is a static analyzer.</a:t>
            </a:r>
            <a:endParaRPr lang="en-US" dirty="0"/>
          </a:p>
          <a:p>
            <a:r>
              <a:rPr lang="en-US" dirty="0"/>
              <a:t>Now construct a T.M. C that does the opposite of what H does.  This may seem silly, but it’s perfectly legal thing to do.  Thus, in Java-like pseudo-code:</a:t>
            </a:r>
            <a:endParaRPr lang="en-US" dirty="0"/>
          </a:p>
          <a:p>
            <a:pPr marL="0" indent="0">
              <a:buNone/>
            </a:pPr>
            <a:r>
              <a:rPr lang="en-US" b="1" dirty="0" err="1"/>
              <a:t>boolean</a:t>
            </a:r>
            <a:r>
              <a:rPr lang="en-US" b="1" dirty="0"/>
              <a:t> C(</a:t>
            </a:r>
            <a:r>
              <a:rPr lang="en-US" b="1" dirty="0" err="1"/>
              <a:t>P,w</a:t>
            </a:r>
            <a:r>
              <a:rPr lang="en-US" b="1" dirty="0"/>
              <a:t>) {</a:t>
            </a:r>
            <a:endParaRPr lang="en-US" dirty="0"/>
          </a:p>
          <a:p>
            <a:pPr marL="0" indent="0">
              <a:buNone/>
            </a:pPr>
            <a:r>
              <a:rPr lang="en-US" b="1" dirty="0"/>
              <a:t>    return !H(</a:t>
            </a:r>
            <a:r>
              <a:rPr lang="en-US" b="1" dirty="0" err="1"/>
              <a:t>P,w</a:t>
            </a:r>
            <a:r>
              <a:rPr lang="en-US" b="1" dirty="0"/>
              <a:t>);</a:t>
            </a:r>
            <a:endParaRPr lang="en-US" dirty="0"/>
          </a:p>
          <a:p>
            <a:pPr marL="0" indent="0">
              <a:buNone/>
            </a:pPr>
            <a:r>
              <a:rPr lang="en-US" b="1" dirty="0"/>
              <a:t>}</a:t>
            </a:r>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4484"/>
    </mc:Choice>
    <mc:Fallback>
      <p:transition spd="slow" advTm="254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Halting Problem</a:t>
            </a:r>
            <a:endParaRPr lang="en-US" dirty="0"/>
          </a:p>
        </p:txBody>
      </p:sp>
      <p:sp>
        <p:nvSpPr>
          <p:cNvPr id="3" name="Content Placeholder 2"/>
          <p:cNvSpPr>
            <a:spLocks noGrp="1"/>
          </p:cNvSpPr>
          <p:nvPr>
            <p:ph idx="1"/>
          </p:nvPr>
        </p:nvSpPr>
        <p:spPr>
          <a:xfrm>
            <a:off x="457200" y="990600"/>
            <a:ext cx="8229600" cy="5562600"/>
          </a:xfrm>
        </p:spPr>
        <p:txBody>
          <a:bodyPr>
            <a:normAutofit fontScale="92500"/>
          </a:bodyPr>
          <a:lstStyle/>
          <a:p>
            <a:r>
              <a:rPr lang="en-US" dirty="0"/>
              <a:t>One possible string w = </a:t>
            </a:r>
            <a:r>
              <a:rPr lang="en-US" dirty="0">
                <a:sym typeface="Symbol" panose="05050102010706020507" pitchFamily="18" charset="2"/>
              </a:rPr>
              <a:t></a:t>
            </a:r>
            <a:r>
              <a:rPr lang="en-US" dirty="0"/>
              <a:t>P</a:t>
            </a:r>
            <a:r>
              <a:rPr lang="en-US" dirty="0">
                <a:sym typeface="Symbol" panose="05050102010706020507" pitchFamily="18" charset="2"/>
              </a:rPr>
              <a:t></a:t>
            </a:r>
            <a:r>
              <a:rPr lang="en-US" dirty="0"/>
              <a:t> itself.  That is, we use the specification of the TM as its own input. </a:t>
            </a:r>
            <a:endParaRPr lang="en-US" dirty="0"/>
          </a:p>
          <a:p>
            <a:r>
              <a:rPr lang="en-US" dirty="0"/>
              <a:t>Refine C to be a TM D that automatically runs any TM on its own input.  That is, D is just TM C, but I am forcing the string w to be the binary representation of P.</a:t>
            </a:r>
            <a:endParaRPr lang="en-US" dirty="0"/>
          </a:p>
          <a:p>
            <a:pPr marL="0" indent="0">
              <a:buNone/>
            </a:pPr>
            <a:r>
              <a:rPr lang="en-US" b="1" dirty="0"/>
              <a:t>    </a:t>
            </a:r>
            <a:r>
              <a:rPr lang="en-US" b="1" dirty="0" err="1"/>
              <a:t>boolean</a:t>
            </a:r>
            <a:r>
              <a:rPr lang="en-US" b="1" dirty="0"/>
              <a:t> D(P) {</a:t>
            </a:r>
            <a:endParaRPr lang="en-US" dirty="0"/>
          </a:p>
          <a:p>
            <a:pPr marL="0" indent="0">
              <a:buNone/>
            </a:pPr>
            <a:r>
              <a:rPr lang="en-US" b="1" dirty="0"/>
              <a:t>        return C(P, </a:t>
            </a:r>
            <a:r>
              <a:rPr lang="en-US" b="1" dirty="0">
                <a:sym typeface="Symbol" panose="05050102010706020507" pitchFamily="18" charset="2"/>
              </a:rPr>
              <a:t></a:t>
            </a:r>
            <a:r>
              <a:rPr lang="en-US" b="1" dirty="0"/>
              <a:t>P</a:t>
            </a:r>
            <a:r>
              <a:rPr lang="en-US" b="1" dirty="0">
                <a:sym typeface="Symbol" panose="05050102010706020507" pitchFamily="18" charset="2"/>
              </a:rPr>
              <a:t></a:t>
            </a:r>
            <a:r>
              <a:rPr lang="en-US" b="1" dirty="0"/>
              <a:t>);   // = return !H(P, </a:t>
            </a:r>
            <a:r>
              <a:rPr lang="en-US" b="1" dirty="0">
                <a:sym typeface="Symbol" panose="05050102010706020507" pitchFamily="18" charset="2"/>
              </a:rPr>
              <a:t></a:t>
            </a:r>
            <a:r>
              <a:rPr lang="en-US" b="1" dirty="0"/>
              <a:t>P</a:t>
            </a:r>
            <a:r>
              <a:rPr lang="en-US" b="1" dirty="0">
                <a:sym typeface="Symbol" panose="05050102010706020507" pitchFamily="18" charset="2"/>
              </a:rPr>
              <a:t></a:t>
            </a:r>
            <a:r>
              <a:rPr lang="en-US" b="1" dirty="0"/>
              <a:t>);   </a:t>
            </a:r>
            <a:endParaRPr lang="en-US" dirty="0"/>
          </a:p>
          <a:p>
            <a:pPr marL="0" indent="0">
              <a:buNone/>
            </a:pPr>
            <a:r>
              <a:rPr lang="en-US" b="1" dirty="0"/>
              <a:t>    }</a:t>
            </a:r>
            <a:endParaRPr lang="en-US" dirty="0"/>
          </a:p>
          <a:p>
            <a:r>
              <a:rPr lang="en-US" dirty="0"/>
              <a:t>Then:</a:t>
            </a:r>
            <a:endParaRPr lang="en-US" dirty="0"/>
          </a:p>
          <a:p>
            <a:pPr lvl="1"/>
            <a:r>
              <a:rPr lang="en-US" dirty="0"/>
              <a:t>D(</a:t>
            </a:r>
            <a:r>
              <a:rPr lang="en-US" dirty="0">
                <a:sym typeface="Symbol" panose="05050102010706020507" pitchFamily="18" charset="2"/>
              </a:rPr>
              <a:t></a:t>
            </a:r>
            <a:r>
              <a:rPr lang="en-US" dirty="0"/>
              <a:t>P</a:t>
            </a:r>
            <a:r>
              <a:rPr lang="en-US" dirty="0">
                <a:sym typeface="Symbol" panose="05050102010706020507" pitchFamily="18" charset="2"/>
              </a:rPr>
              <a:t></a:t>
            </a:r>
            <a:r>
              <a:rPr lang="en-US" dirty="0"/>
              <a:t>) accepts </a:t>
            </a:r>
            <a:r>
              <a:rPr lang="en-US" dirty="0">
                <a:sym typeface="Symbol" panose="05050102010706020507" pitchFamily="18" charset="2"/>
              </a:rPr>
              <a:t></a:t>
            </a:r>
            <a:r>
              <a:rPr lang="en-US" dirty="0"/>
              <a:t>P</a:t>
            </a:r>
            <a:r>
              <a:rPr lang="en-US" dirty="0">
                <a:sym typeface="Symbol" panose="05050102010706020507" pitchFamily="18" charset="2"/>
              </a:rPr>
              <a:t></a:t>
            </a:r>
            <a:r>
              <a:rPr lang="en-US" dirty="0"/>
              <a:t> if P does not accept </a:t>
            </a:r>
            <a:r>
              <a:rPr lang="en-US" dirty="0">
                <a:sym typeface="Symbol" panose="05050102010706020507" pitchFamily="18" charset="2"/>
              </a:rPr>
              <a:t></a:t>
            </a:r>
            <a:r>
              <a:rPr lang="en-US" dirty="0"/>
              <a:t>P</a:t>
            </a:r>
            <a:r>
              <a:rPr lang="en-US" dirty="0">
                <a:sym typeface="Symbol" panose="05050102010706020507" pitchFamily="18" charset="2"/>
              </a:rPr>
              <a:t></a:t>
            </a:r>
            <a:r>
              <a:rPr lang="en-US" dirty="0"/>
              <a:t> (which we know because H(</a:t>
            </a:r>
            <a:r>
              <a:rPr lang="en-US" dirty="0">
                <a:sym typeface="Symbol" panose="05050102010706020507" pitchFamily="18" charset="2"/>
              </a:rPr>
              <a:t></a:t>
            </a:r>
            <a:r>
              <a:rPr lang="en-US" dirty="0"/>
              <a:t>P,</a:t>
            </a:r>
            <a:r>
              <a:rPr lang="en-US" dirty="0">
                <a:sym typeface="Symbol" panose="05050102010706020507" pitchFamily="18" charset="2"/>
              </a:rPr>
              <a:t></a:t>
            </a:r>
            <a:r>
              <a:rPr lang="en-US" dirty="0"/>
              <a:t>P</a:t>
            </a:r>
            <a:r>
              <a:rPr lang="en-US" dirty="0">
                <a:sym typeface="Symbol" panose="05050102010706020507" pitchFamily="18" charset="2"/>
              </a:rPr>
              <a:t></a:t>
            </a:r>
            <a:r>
              <a:rPr lang="en-US" dirty="0"/>
              <a:t>) rejected)</a:t>
            </a:r>
            <a:endParaRPr lang="en-US" dirty="0"/>
          </a:p>
          <a:p>
            <a:pPr lvl="1"/>
            <a:r>
              <a:rPr lang="en-US" dirty="0"/>
              <a:t>D(</a:t>
            </a:r>
            <a:r>
              <a:rPr lang="en-US" dirty="0">
                <a:sym typeface="Symbol" panose="05050102010706020507" pitchFamily="18" charset="2"/>
              </a:rPr>
              <a:t></a:t>
            </a:r>
            <a:r>
              <a:rPr lang="en-US" dirty="0"/>
              <a:t>P</a:t>
            </a:r>
            <a:r>
              <a:rPr lang="en-US" dirty="0">
                <a:sym typeface="Symbol" panose="05050102010706020507" pitchFamily="18" charset="2"/>
              </a:rPr>
              <a:t></a:t>
            </a:r>
            <a:r>
              <a:rPr lang="en-US" dirty="0"/>
              <a:t>) rejects </a:t>
            </a:r>
            <a:r>
              <a:rPr lang="en-US" dirty="0">
                <a:sym typeface="Symbol" panose="05050102010706020507" pitchFamily="18" charset="2"/>
              </a:rPr>
              <a:t></a:t>
            </a:r>
            <a:r>
              <a:rPr lang="en-US" dirty="0"/>
              <a:t>P</a:t>
            </a:r>
            <a:r>
              <a:rPr lang="en-US" dirty="0">
                <a:sym typeface="Symbol" panose="05050102010706020507" pitchFamily="18" charset="2"/>
              </a:rPr>
              <a:t></a:t>
            </a:r>
            <a:r>
              <a:rPr lang="en-US" dirty="0"/>
              <a:t> if P accepts </a:t>
            </a:r>
            <a:r>
              <a:rPr lang="en-US" dirty="0">
                <a:sym typeface="Symbol" panose="05050102010706020507" pitchFamily="18" charset="2"/>
              </a:rPr>
              <a:t></a:t>
            </a:r>
            <a:r>
              <a:rPr lang="en-US" dirty="0"/>
              <a:t>P</a:t>
            </a:r>
            <a:r>
              <a:rPr lang="en-US" dirty="0">
                <a:sym typeface="Symbol" panose="05050102010706020507" pitchFamily="18" charset="2"/>
              </a:rPr>
              <a:t></a:t>
            </a:r>
            <a:r>
              <a:rPr lang="en-US" dirty="0"/>
              <a:t> (which we know because H(</a:t>
            </a:r>
            <a:r>
              <a:rPr lang="en-US" dirty="0">
                <a:sym typeface="Symbol" panose="05050102010706020507" pitchFamily="18" charset="2"/>
              </a:rPr>
              <a:t></a:t>
            </a:r>
            <a:r>
              <a:rPr lang="en-US" dirty="0"/>
              <a:t>P,</a:t>
            </a:r>
            <a:r>
              <a:rPr lang="en-US" dirty="0">
                <a:sym typeface="Symbol" panose="05050102010706020507" pitchFamily="18" charset="2"/>
              </a:rPr>
              <a:t></a:t>
            </a:r>
            <a:r>
              <a:rPr lang="en-US" dirty="0"/>
              <a:t>P</a:t>
            </a:r>
            <a:r>
              <a:rPr lang="en-US" dirty="0">
                <a:sym typeface="Symbol" panose="05050102010706020507" pitchFamily="18" charset="2"/>
              </a:rPr>
              <a:t></a:t>
            </a:r>
            <a:r>
              <a:rPr lang="en-US" dirty="0"/>
              <a:t>) accepted)</a:t>
            </a:r>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8724"/>
    </mc:Choice>
    <mc:Fallback>
      <p:transition spd="slow" advTm="1687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Halting Problem</a:t>
            </a:r>
            <a:endParaRPr lang="en-US" dirty="0"/>
          </a:p>
        </p:txBody>
      </p:sp>
      <p:sp>
        <p:nvSpPr>
          <p:cNvPr id="3" name="Content Placeholder 2"/>
          <p:cNvSpPr>
            <a:spLocks noGrp="1"/>
          </p:cNvSpPr>
          <p:nvPr>
            <p:ph idx="1"/>
          </p:nvPr>
        </p:nvSpPr>
        <p:spPr/>
        <p:txBody>
          <a:bodyPr>
            <a:normAutofit/>
          </a:bodyPr>
          <a:lstStyle/>
          <a:p>
            <a:r>
              <a:rPr lang="en-US" dirty="0"/>
              <a:t>Now run D on itself, that is run D(</a:t>
            </a:r>
            <a:r>
              <a:rPr lang="en-US" dirty="0">
                <a:sym typeface="Symbol" panose="05050102010706020507" pitchFamily="18" charset="2"/>
              </a:rPr>
              <a:t></a:t>
            </a:r>
            <a:r>
              <a:rPr lang="en-US" dirty="0"/>
              <a:t>D</a:t>
            </a:r>
            <a:r>
              <a:rPr lang="en-US" dirty="0">
                <a:sym typeface="Symbol" panose="05050102010706020507" pitchFamily="18" charset="2"/>
              </a:rPr>
              <a:t></a:t>
            </a:r>
            <a:r>
              <a:rPr lang="en-US" dirty="0"/>
              <a:t>).  Then:</a:t>
            </a:r>
            <a:endParaRPr lang="en-US" dirty="0"/>
          </a:p>
          <a:p>
            <a:pPr lvl="1"/>
            <a:r>
              <a:rPr lang="en-US" dirty="0"/>
              <a:t>D(</a:t>
            </a:r>
            <a:r>
              <a:rPr lang="en-US" dirty="0">
                <a:sym typeface="Symbol" panose="05050102010706020507" pitchFamily="18" charset="2"/>
              </a:rPr>
              <a:t></a:t>
            </a:r>
            <a:r>
              <a:rPr lang="en-US" dirty="0"/>
              <a:t>D</a:t>
            </a:r>
            <a:r>
              <a:rPr lang="en-US" dirty="0">
                <a:sym typeface="Symbol" panose="05050102010706020507" pitchFamily="18" charset="2"/>
              </a:rPr>
              <a:t></a:t>
            </a:r>
            <a:r>
              <a:rPr lang="en-US" dirty="0"/>
              <a:t>) accepts </a:t>
            </a:r>
            <a:r>
              <a:rPr lang="en-US" dirty="0">
                <a:sym typeface="Symbol" panose="05050102010706020507" pitchFamily="18" charset="2"/>
              </a:rPr>
              <a:t></a:t>
            </a:r>
            <a:r>
              <a:rPr lang="en-US" dirty="0"/>
              <a:t>D</a:t>
            </a:r>
            <a:r>
              <a:rPr lang="en-US" dirty="0">
                <a:sym typeface="Symbol" panose="05050102010706020507" pitchFamily="18" charset="2"/>
              </a:rPr>
              <a:t></a:t>
            </a:r>
            <a:r>
              <a:rPr lang="en-US" dirty="0"/>
              <a:t> if D does not accept </a:t>
            </a:r>
            <a:r>
              <a:rPr lang="en-US" dirty="0">
                <a:sym typeface="Symbol" panose="05050102010706020507" pitchFamily="18" charset="2"/>
              </a:rPr>
              <a:t></a:t>
            </a:r>
            <a:r>
              <a:rPr lang="en-US" dirty="0"/>
              <a:t>D</a:t>
            </a:r>
            <a:r>
              <a:rPr lang="en-US" dirty="0">
                <a:sym typeface="Symbol" panose="05050102010706020507" pitchFamily="18" charset="2"/>
              </a:rPr>
              <a:t></a:t>
            </a:r>
            <a:r>
              <a:rPr lang="en-US" dirty="0"/>
              <a:t> (which we know because H(</a:t>
            </a:r>
            <a:r>
              <a:rPr lang="en-US" dirty="0">
                <a:sym typeface="Symbol" panose="05050102010706020507" pitchFamily="18" charset="2"/>
              </a:rPr>
              <a:t></a:t>
            </a:r>
            <a:r>
              <a:rPr lang="en-US" dirty="0"/>
              <a:t>D,</a:t>
            </a:r>
            <a:r>
              <a:rPr lang="en-US" dirty="0">
                <a:sym typeface="Symbol" panose="05050102010706020507" pitchFamily="18" charset="2"/>
              </a:rPr>
              <a:t></a:t>
            </a:r>
            <a:r>
              <a:rPr lang="en-US" dirty="0"/>
              <a:t>D</a:t>
            </a:r>
            <a:r>
              <a:rPr lang="en-US" dirty="0">
                <a:sym typeface="Symbol" panose="05050102010706020507" pitchFamily="18" charset="2"/>
              </a:rPr>
              <a:t></a:t>
            </a:r>
            <a:r>
              <a:rPr lang="en-US" dirty="0"/>
              <a:t>) rejected)</a:t>
            </a:r>
            <a:endParaRPr lang="en-US" dirty="0"/>
          </a:p>
          <a:p>
            <a:pPr lvl="1"/>
            <a:r>
              <a:rPr lang="en-US" dirty="0"/>
              <a:t>D(</a:t>
            </a:r>
            <a:r>
              <a:rPr lang="en-US" dirty="0">
                <a:sym typeface="Symbol" panose="05050102010706020507" pitchFamily="18" charset="2"/>
              </a:rPr>
              <a:t></a:t>
            </a:r>
            <a:r>
              <a:rPr lang="en-US" dirty="0"/>
              <a:t>D</a:t>
            </a:r>
            <a:r>
              <a:rPr lang="en-US" dirty="0">
                <a:sym typeface="Symbol" panose="05050102010706020507" pitchFamily="18" charset="2"/>
              </a:rPr>
              <a:t></a:t>
            </a:r>
            <a:r>
              <a:rPr lang="en-US" dirty="0"/>
              <a:t>) rejects </a:t>
            </a:r>
            <a:r>
              <a:rPr lang="en-US" dirty="0">
                <a:sym typeface="Symbol" panose="05050102010706020507" pitchFamily="18" charset="2"/>
              </a:rPr>
              <a:t></a:t>
            </a:r>
            <a:r>
              <a:rPr lang="en-US" dirty="0"/>
              <a:t>D</a:t>
            </a:r>
            <a:r>
              <a:rPr lang="en-US" dirty="0">
                <a:sym typeface="Symbol" panose="05050102010706020507" pitchFamily="18" charset="2"/>
              </a:rPr>
              <a:t></a:t>
            </a:r>
            <a:r>
              <a:rPr lang="en-US" dirty="0"/>
              <a:t> if D accepts </a:t>
            </a:r>
            <a:r>
              <a:rPr lang="en-US" dirty="0">
                <a:sym typeface="Symbol" panose="05050102010706020507" pitchFamily="18" charset="2"/>
              </a:rPr>
              <a:t></a:t>
            </a:r>
            <a:r>
              <a:rPr lang="en-US" dirty="0"/>
              <a:t>D</a:t>
            </a:r>
            <a:r>
              <a:rPr lang="en-US" dirty="0">
                <a:sym typeface="Symbol" panose="05050102010706020507" pitchFamily="18" charset="2"/>
              </a:rPr>
              <a:t></a:t>
            </a:r>
            <a:r>
              <a:rPr lang="en-US" dirty="0"/>
              <a:t> (which we know because H(</a:t>
            </a:r>
            <a:r>
              <a:rPr lang="en-US" dirty="0">
                <a:sym typeface="Symbol" panose="05050102010706020507" pitchFamily="18" charset="2"/>
              </a:rPr>
              <a:t></a:t>
            </a:r>
            <a:r>
              <a:rPr lang="en-US" dirty="0"/>
              <a:t>D,</a:t>
            </a:r>
            <a:r>
              <a:rPr lang="en-US" dirty="0">
                <a:sym typeface="Symbol" panose="05050102010706020507" pitchFamily="18" charset="2"/>
              </a:rPr>
              <a:t></a:t>
            </a:r>
            <a:r>
              <a:rPr lang="en-US" dirty="0"/>
              <a:t>D</a:t>
            </a:r>
            <a:r>
              <a:rPr lang="en-US" dirty="0">
                <a:sym typeface="Symbol" panose="05050102010706020507" pitchFamily="18" charset="2"/>
              </a:rPr>
              <a:t></a:t>
            </a:r>
            <a:r>
              <a:rPr lang="en-US" dirty="0"/>
              <a:t>) accepted)</a:t>
            </a:r>
            <a:endParaRPr lang="en-US" dirty="0"/>
          </a:p>
          <a:p>
            <a:r>
              <a:rPr lang="en-US" dirty="0"/>
              <a:t>I got these by just replacing each occurrence of “</a:t>
            </a:r>
            <a:r>
              <a:rPr lang="en-US" dirty="0">
                <a:sym typeface="Symbol" panose="05050102010706020507" pitchFamily="18" charset="2"/>
              </a:rPr>
              <a:t></a:t>
            </a:r>
            <a:r>
              <a:rPr lang="en-US" dirty="0"/>
              <a:t>P</a:t>
            </a:r>
            <a:r>
              <a:rPr lang="en-US" dirty="0">
                <a:sym typeface="Symbol" panose="05050102010706020507" pitchFamily="18" charset="2"/>
              </a:rPr>
              <a:t></a:t>
            </a:r>
            <a:r>
              <a:rPr lang="en-US" dirty="0"/>
              <a:t> “ by “</a:t>
            </a:r>
            <a:r>
              <a:rPr lang="en-US" dirty="0">
                <a:sym typeface="Symbol" panose="05050102010706020507" pitchFamily="18" charset="2"/>
              </a:rPr>
              <a:t></a:t>
            </a:r>
            <a:r>
              <a:rPr lang="en-US" dirty="0"/>
              <a:t>D</a:t>
            </a:r>
            <a:r>
              <a:rPr lang="en-US" dirty="0">
                <a:sym typeface="Symbol" panose="05050102010706020507" pitchFamily="18" charset="2"/>
              </a:rPr>
              <a:t></a:t>
            </a:r>
            <a:r>
              <a:rPr lang="en-US" dirty="0"/>
              <a:t> “.</a:t>
            </a:r>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548"/>
    </mc:Choice>
    <mc:Fallback>
      <p:transition spd="slow" advTm="255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Undecidability</a:t>
            </a:r>
            <a:endParaRPr lang="en-US" dirty="0"/>
          </a:p>
        </p:txBody>
      </p:sp>
      <p:sp>
        <p:nvSpPr>
          <p:cNvPr id="3" name="Content Placeholder 2"/>
          <p:cNvSpPr>
            <a:spLocks noGrp="1"/>
          </p:cNvSpPr>
          <p:nvPr>
            <p:ph idx="1"/>
          </p:nvPr>
        </p:nvSpPr>
        <p:spPr/>
        <p:txBody>
          <a:bodyPr/>
          <a:lstStyle/>
          <a:p>
            <a:r>
              <a:rPr lang="en-US" dirty="0"/>
              <a:t>People (like Turing) wondered if all problems were decidable.  </a:t>
            </a:r>
            <a:endParaRPr lang="en-US" dirty="0"/>
          </a:p>
          <a:p>
            <a:r>
              <a:rPr lang="en-US" dirty="0"/>
              <a:t>The number of possible computer programs is limited by the number of possible contents of memory + a finite number of state transitions.  In essence, each program can be mapped to a positive binary integer.</a:t>
            </a:r>
            <a:endParaRPr lang="en-US" dirty="0"/>
          </a:p>
          <a:p>
            <a:r>
              <a:rPr lang="en-US" dirty="0"/>
              <a:t>So the number of possible </a:t>
            </a:r>
            <a:r>
              <a:rPr lang="en-US" u="sng" dirty="0"/>
              <a:t>programs</a:t>
            </a:r>
            <a:r>
              <a:rPr lang="en-US" dirty="0"/>
              <a:t> is the same as the number of positive integers.</a:t>
            </a:r>
            <a:endParaRPr lang="en-US" dirty="0"/>
          </a:p>
          <a:p>
            <a:r>
              <a:rPr lang="en-US" dirty="0"/>
              <a:t>How many possible </a:t>
            </a:r>
            <a:r>
              <a:rPr lang="en-US" u="sng" dirty="0"/>
              <a:t>problems</a:t>
            </a:r>
            <a:r>
              <a:rPr lang="en-US" dirty="0"/>
              <a:t> are there that we might want to solve with a computer?</a:t>
            </a:r>
            <a:endParaRPr lang="en-US" dirty="0"/>
          </a:p>
          <a:p>
            <a:pPr lvl="1"/>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1132"/>
    </mc:Choice>
    <mc:Fallback>
      <p:transition spd="slow" advTm="101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Halting Problem</a:t>
            </a:r>
            <a:endParaRPr lang="en-US" dirty="0"/>
          </a:p>
        </p:txBody>
      </p:sp>
      <p:sp>
        <p:nvSpPr>
          <p:cNvPr id="3" name="Content Placeholder 2"/>
          <p:cNvSpPr>
            <a:spLocks noGrp="1"/>
          </p:cNvSpPr>
          <p:nvPr>
            <p:ph idx="1"/>
          </p:nvPr>
        </p:nvSpPr>
        <p:spPr/>
        <p:txBody>
          <a:bodyPr>
            <a:normAutofit/>
          </a:bodyPr>
          <a:lstStyle/>
          <a:p>
            <a:r>
              <a:rPr lang="en-US" dirty="0"/>
              <a:t>Both of these bullet points are completely illogical – So D can’t exist.  But the only way D couldn’t exist is if C doesn’t exist.  And the only way C can’t exist is if H doesn’t exist.  So H doesn’t exist.  So the halting problem is undecidable.</a:t>
            </a:r>
            <a:endParaRPr lang="en-US" dirty="0"/>
          </a:p>
          <a:p>
            <a:endParaRPr lang="en-US" dirty="0"/>
          </a:p>
          <a:p>
            <a:pPr marL="0" indent="0" algn="ctr">
              <a:buNone/>
            </a:pPr>
            <a:r>
              <a:rPr lang="en-US" sz="8000" i="1" dirty="0">
                <a:latin typeface="French Script MT" panose="03020402040607040605" pitchFamily="66" charset="0"/>
              </a:rPr>
              <a:t>The End</a:t>
            </a:r>
            <a:endParaRPr lang="en-US" sz="8000" i="1" dirty="0">
              <a:latin typeface="French Script MT" panose="03020402040607040605" pitchFamily="66" charset="0"/>
            </a:endParaRPr>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7015"/>
    </mc:Choice>
    <mc:Fallback>
      <p:transition spd="slow" advTm="67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Characteristic Sequence of a Program</a:t>
            </a:r>
            <a:endParaRPr lang="en-US" dirty="0"/>
          </a:p>
        </p:txBody>
      </p:sp>
      <p:sp>
        <p:nvSpPr>
          <p:cNvPr id="3" name="Content Placeholder 2"/>
          <p:cNvSpPr>
            <a:spLocks noGrp="1"/>
          </p:cNvSpPr>
          <p:nvPr>
            <p:ph idx="1"/>
          </p:nvPr>
        </p:nvSpPr>
        <p:spPr/>
        <p:txBody>
          <a:bodyPr>
            <a:normAutofit fontScale="92500" lnSpcReduction="10000"/>
          </a:bodyPr>
          <a:lstStyle/>
          <a:p>
            <a:r>
              <a:rPr lang="en-US" dirty="0"/>
              <a:t>You can classify any program by its output on all possible inputs.  </a:t>
            </a:r>
            <a:endParaRPr lang="en-US" dirty="0"/>
          </a:p>
          <a:p>
            <a:pPr lvl="1"/>
            <a:r>
              <a:rPr lang="en-US" dirty="0"/>
              <a:t>Imagine that the program implements a decision problem (returns a Boolean)</a:t>
            </a:r>
            <a:endParaRPr lang="en-US" dirty="0"/>
          </a:p>
          <a:p>
            <a:pPr lvl="1"/>
            <a:r>
              <a:rPr lang="en-US" dirty="0"/>
              <a:t>Imagine that all inputs are binary integers (which they all are, in some sense)</a:t>
            </a:r>
            <a:endParaRPr lang="en-US" dirty="0"/>
          </a:p>
          <a:p>
            <a:r>
              <a:rPr lang="en-US" dirty="0"/>
              <a:t>Here is the list of outputs (0 or 1) for the language of all strings starting with 0 over Σ = {0,1}.:</a:t>
            </a:r>
            <a:endParaRPr lang="en-US" dirty="0"/>
          </a:p>
          <a:p>
            <a:endParaRPr lang="en-US" dirty="0"/>
          </a:p>
          <a:p>
            <a:endParaRPr lang="en-US" dirty="0"/>
          </a:p>
          <a:p>
            <a:endParaRPr lang="en-US" dirty="0"/>
          </a:p>
          <a:p>
            <a:r>
              <a:rPr lang="en-US" dirty="0"/>
              <a:t>Here, “e” stands for the empty string, representing a program passed no input.</a:t>
            </a:r>
            <a:endParaRPr lang="en-US" dirty="0"/>
          </a:p>
          <a:p>
            <a:endParaRPr lang="en-US" dirty="0"/>
          </a:p>
          <a:p>
            <a:endParaRPr lang="en-US" dirty="0"/>
          </a:p>
        </p:txBody>
      </p:sp>
      <p:graphicFrame>
        <p:nvGraphicFramePr>
          <p:cNvPr id="5" name="Table 4"/>
          <p:cNvGraphicFramePr>
            <a:graphicFrameLocks noGrp="1"/>
          </p:cNvGraphicFramePr>
          <p:nvPr/>
        </p:nvGraphicFramePr>
        <p:xfrm>
          <a:off x="990600" y="3962400"/>
          <a:ext cx="6172199" cy="863600"/>
        </p:xfrm>
        <a:graphic>
          <a:graphicData uri="http://schemas.openxmlformats.org/drawingml/2006/table">
            <a:tbl>
              <a:tblPr>
                <a:tableStyleId>{5C22544A-7EE6-4342-B048-85BDC9FD1C3A}</a:tableStyleId>
              </a:tblPr>
              <a:tblGrid>
                <a:gridCol w="561109"/>
                <a:gridCol w="561109"/>
                <a:gridCol w="561109"/>
                <a:gridCol w="561109"/>
                <a:gridCol w="561109"/>
                <a:gridCol w="561109"/>
                <a:gridCol w="561109"/>
                <a:gridCol w="561109"/>
                <a:gridCol w="561109"/>
                <a:gridCol w="561109"/>
                <a:gridCol w="561109"/>
              </a:tblGrid>
              <a:tr h="431800">
                <a:tc>
                  <a:txBody>
                    <a:bodyPr/>
                    <a:lstStyle/>
                    <a:p>
                      <a:pPr marL="0" marR="0" algn="ctr">
                        <a:lnSpc>
                          <a:spcPct val="115000"/>
                        </a:lnSpc>
                        <a:spcBef>
                          <a:spcPts val="0"/>
                        </a:spcBef>
                        <a:spcAft>
                          <a:spcPts val="0"/>
                        </a:spcAft>
                      </a:pPr>
                      <a:r>
                        <a:rPr lang="en-US" sz="2000">
                          <a:effectLst/>
                        </a:rPr>
                        <a:t>S*</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nSpc>
                          <a:spcPct val="115000"/>
                        </a:lnSpc>
                        <a:spcBef>
                          <a:spcPts val="0"/>
                        </a:spcBef>
                        <a:spcAft>
                          <a:spcPts val="0"/>
                        </a:spcAft>
                      </a:pPr>
                      <a:r>
                        <a:rPr lang="en-US" sz="2000" dirty="0">
                          <a:effectLst/>
                        </a:rPr>
                        <a:t>e</a:t>
                      </a:r>
                      <a:endParaRPr lang="en-US" sz="20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000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001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Etc</a:t>
                      </a:r>
                      <a:endParaRPr lang="en-US" sz="2000">
                        <a:effectLst/>
                        <a:latin typeface="Times New Roman" panose="02020603050405020304" pitchFamily="18" charset="0"/>
                        <a:ea typeface="Times New Roman" panose="02020603050405020304" pitchFamily="18" charset="0"/>
                      </a:endParaRPr>
                    </a:p>
                  </a:txBody>
                  <a:tcPr marL="68580" marR="68580" marT="0" marB="0" anchor="b"/>
                </a:tc>
              </a:tr>
              <a:tr h="431800">
                <a:tc>
                  <a:txBody>
                    <a:bodyPr/>
                    <a:lstStyle/>
                    <a:p>
                      <a:pPr marL="0" marR="0" algn="ctr">
                        <a:lnSpc>
                          <a:spcPct val="115000"/>
                        </a:lnSpc>
                        <a:spcBef>
                          <a:spcPts val="0"/>
                        </a:spcBef>
                        <a:spcAft>
                          <a:spcPts val="0"/>
                        </a:spcAft>
                      </a:pPr>
                      <a:r>
                        <a:rPr lang="en-US" sz="2000" dirty="0">
                          <a:effectLst/>
                        </a:rPr>
                        <a:t>x</a:t>
                      </a:r>
                      <a:endParaRPr lang="en-US" sz="20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dirty="0" err="1">
                          <a:effectLst/>
                        </a:rPr>
                        <a:t>Etc</a:t>
                      </a:r>
                      <a:endParaRPr lang="en-US" sz="2000" dirty="0">
                        <a:effectLst/>
                        <a:latin typeface="Times New Roman" panose="02020603050405020304" pitchFamily="18" charset="0"/>
                        <a:ea typeface="Times New Roman" panose="02020603050405020304" pitchFamily="18" charset="0"/>
                      </a:endParaRPr>
                    </a:p>
                  </a:txBody>
                  <a:tcPr marL="68580" marR="68580" marT="0" marB="0" anchor="b"/>
                </a:tc>
              </a:tr>
            </a:tbl>
          </a:graphicData>
        </a:graphic>
      </p:graphicFrame>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8326"/>
    </mc:Choice>
    <mc:Fallback>
      <p:transition spd="slow" advTm="1183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Characteristic Sequences II</a:t>
            </a:r>
            <a:endParaRPr lang="en-US" dirty="0"/>
          </a:p>
        </p:txBody>
      </p:sp>
      <p:sp>
        <p:nvSpPr>
          <p:cNvPr id="3" name="Content Placeholder 2"/>
          <p:cNvSpPr>
            <a:spLocks noGrp="1"/>
          </p:cNvSpPr>
          <p:nvPr>
            <p:ph idx="1"/>
          </p:nvPr>
        </p:nvSpPr>
        <p:spPr/>
        <p:txBody>
          <a:bodyPr>
            <a:normAutofit/>
          </a:bodyPr>
          <a:lstStyle/>
          <a:p>
            <a:r>
              <a:rPr lang="en-US" dirty="0"/>
              <a:t>Let L be the set of all languages over alphabet Σ.  </a:t>
            </a:r>
            <a:endParaRPr lang="en-US" dirty="0"/>
          </a:p>
          <a:p>
            <a:r>
              <a:rPr lang="en-US" dirty="0"/>
              <a:t>Let Σ* = {s</a:t>
            </a:r>
            <a:r>
              <a:rPr lang="en-US" baseline="-25000" dirty="0"/>
              <a:t>1</a:t>
            </a:r>
            <a:r>
              <a:rPr lang="en-US" dirty="0"/>
              <a:t>, s</a:t>
            </a:r>
            <a:r>
              <a:rPr lang="en-US" baseline="-25000" dirty="0"/>
              <a:t>2</a:t>
            </a:r>
            <a:r>
              <a:rPr lang="en-US" dirty="0"/>
              <a:t>, s</a:t>
            </a:r>
            <a:r>
              <a:rPr lang="en-US" baseline="-25000" dirty="0"/>
              <a:t>3</a:t>
            </a:r>
            <a:r>
              <a:rPr lang="en-US" dirty="0"/>
              <a:t>, ... }.  Note that Σ* is countable – we can talk about the n-</a:t>
            </a:r>
            <a:r>
              <a:rPr lang="en-US" dirty="0" err="1"/>
              <a:t>th</a:t>
            </a:r>
            <a:r>
              <a:rPr lang="en-US" dirty="0"/>
              <a:t> sequence.  </a:t>
            </a:r>
            <a:endParaRPr lang="en-US" dirty="0"/>
          </a:p>
          <a:p>
            <a:r>
              <a:rPr lang="en-US" dirty="0"/>
              <a:t>For each language A </a:t>
            </a:r>
            <a:r>
              <a:rPr lang="en-US" dirty="0">
                <a:sym typeface="Symbol" panose="05050102010706020507" pitchFamily="18" charset="2"/>
              </a:rPr>
              <a:t></a:t>
            </a:r>
            <a:r>
              <a:rPr lang="en-US" dirty="0"/>
              <a:t> L, define the </a:t>
            </a:r>
            <a:r>
              <a:rPr lang="en-US" i="1" dirty="0"/>
              <a:t>characteristic sequence</a:t>
            </a:r>
            <a:r>
              <a:rPr lang="en-US" dirty="0"/>
              <a:t> </a:t>
            </a:r>
            <a:r>
              <a:rPr lang="en-US" dirty="0">
                <a:sym typeface="Symbol" panose="05050102010706020507" pitchFamily="18" charset="2"/>
              </a:rPr>
              <a:t></a:t>
            </a:r>
            <a:r>
              <a:rPr lang="en-US" baseline="-25000" dirty="0"/>
              <a:t>A</a:t>
            </a:r>
            <a:r>
              <a:rPr lang="en-US" dirty="0"/>
              <a:t> of this language as follows.  </a:t>
            </a:r>
            <a:endParaRPr lang="en-US" dirty="0"/>
          </a:p>
          <a:p>
            <a:r>
              <a:rPr lang="en-US" dirty="0"/>
              <a:t>The i-</a:t>
            </a:r>
            <a:r>
              <a:rPr lang="en-US" dirty="0" err="1"/>
              <a:t>th</a:t>
            </a:r>
            <a:r>
              <a:rPr lang="en-US" dirty="0"/>
              <a:t> bit of </a:t>
            </a:r>
            <a:r>
              <a:rPr lang="en-US" dirty="0">
                <a:sym typeface="Symbol" panose="05050102010706020507" pitchFamily="18" charset="2"/>
              </a:rPr>
              <a:t></a:t>
            </a:r>
            <a:r>
              <a:rPr lang="en-US" baseline="-25000" dirty="0"/>
              <a:t>A</a:t>
            </a:r>
            <a:r>
              <a:rPr lang="en-US" dirty="0"/>
              <a:t> is 1 if </a:t>
            </a:r>
            <a:r>
              <a:rPr lang="en-US" dirty="0" err="1"/>
              <a:t>s</a:t>
            </a:r>
            <a:r>
              <a:rPr lang="en-US" baseline="-25000" dirty="0" err="1"/>
              <a:t>i</a:t>
            </a:r>
            <a:r>
              <a:rPr lang="en-US" dirty="0"/>
              <a:t> </a:t>
            </a:r>
            <a:r>
              <a:rPr lang="en-US" dirty="0">
                <a:sym typeface="Symbol" panose="05050102010706020507" pitchFamily="18" charset="2"/>
              </a:rPr>
              <a:t></a:t>
            </a:r>
            <a:r>
              <a:rPr lang="en-US" dirty="0"/>
              <a:t> A and is 0 if </a:t>
            </a:r>
            <a:r>
              <a:rPr lang="en-US" dirty="0" err="1"/>
              <a:t>s</a:t>
            </a:r>
            <a:r>
              <a:rPr lang="en-US" baseline="-25000" dirty="0" err="1"/>
              <a:t>i</a:t>
            </a:r>
            <a:r>
              <a:rPr lang="en-US" dirty="0"/>
              <a:t> </a:t>
            </a:r>
            <a:r>
              <a:rPr lang="en-US" dirty="0">
                <a:sym typeface="Symbol" panose="05050102010706020507" pitchFamily="18" charset="2"/>
              </a:rPr>
              <a:t></a:t>
            </a:r>
            <a:r>
              <a:rPr lang="en-US" dirty="0"/>
              <a:t> A.  </a:t>
            </a:r>
            <a:endParaRPr lang="en-US" dirty="0"/>
          </a:p>
          <a:p>
            <a:r>
              <a:rPr lang="en-US" dirty="0"/>
              <a:t> So the characteristic sequence of a Boolean program is a sequence of numbers indicating whether that program returns true or false for the set of all possible inputs expressed as </a:t>
            </a:r>
            <a:r>
              <a:rPr lang="en-US" dirty="0" err="1"/>
              <a:t>bitstrings</a:t>
            </a:r>
            <a:r>
              <a:rPr lang="en-US" dirty="0"/>
              <a:t>.</a:t>
            </a:r>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1262"/>
    </mc:Choice>
    <mc:Fallback>
      <p:transition spd="slow" advTm="912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Characteristic Sequences III</a:t>
            </a:r>
            <a:endParaRPr lang="en-US" dirty="0"/>
          </a:p>
        </p:txBody>
      </p:sp>
      <p:sp>
        <p:nvSpPr>
          <p:cNvPr id="3" name="Content Placeholder 2"/>
          <p:cNvSpPr>
            <a:spLocks noGrp="1"/>
          </p:cNvSpPr>
          <p:nvPr>
            <p:ph idx="1"/>
          </p:nvPr>
        </p:nvSpPr>
        <p:spPr>
          <a:xfrm>
            <a:off x="457200" y="990600"/>
            <a:ext cx="8229600" cy="5638800"/>
          </a:xfrm>
        </p:spPr>
        <p:txBody>
          <a:bodyPr>
            <a:normAutofit/>
          </a:bodyPr>
          <a:lstStyle/>
          <a:p>
            <a:r>
              <a:rPr lang="en-US" dirty="0"/>
              <a:t>If A = { binary strings s starting with 0 }, then </a:t>
            </a:r>
            <a:r>
              <a:rPr lang="en-US" dirty="0">
                <a:sym typeface="Symbol" panose="05050102010706020507" pitchFamily="18" charset="2"/>
              </a:rPr>
              <a:t></a:t>
            </a:r>
            <a:r>
              <a:rPr lang="en-US" baseline="-25000" dirty="0">
                <a:sym typeface="Symbol" panose="05050102010706020507" pitchFamily="18" charset="2"/>
              </a:rPr>
              <a:t>A</a:t>
            </a:r>
            <a:r>
              <a:rPr lang="en-US" dirty="0">
                <a:sym typeface="Symbol" panose="05050102010706020507" pitchFamily="18" charset="2"/>
              </a:rPr>
              <a:t> = </a:t>
            </a:r>
            <a:endParaRPr lang="en-US" dirty="0"/>
          </a:p>
          <a:p>
            <a:endParaRPr lang="en-US" dirty="0"/>
          </a:p>
          <a:p>
            <a:endParaRPr lang="en-US" dirty="0"/>
          </a:p>
          <a:p>
            <a:r>
              <a:rPr lang="en-US" dirty="0"/>
              <a:t>So A = { 0, 00, 01, 000, 001, … }</a:t>
            </a:r>
            <a:endParaRPr lang="en-US" dirty="0"/>
          </a:p>
          <a:p>
            <a:r>
              <a:rPr lang="en-US" dirty="0"/>
              <a:t>There is no pattern, necessarily, to </a:t>
            </a:r>
            <a:r>
              <a:rPr lang="en-US" dirty="0">
                <a:sym typeface="Symbol" panose="05050102010706020507" pitchFamily="18" charset="2"/>
              </a:rPr>
              <a:t>.  The set of all characteristic sequences make up binary fractions, which may be non-terminating and non-repeating.  </a:t>
            </a:r>
            <a:endParaRPr lang="en-US" dirty="0">
              <a:sym typeface="Symbol" panose="05050102010706020507" pitchFamily="18" charset="2"/>
            </a:endParaRPr>
          </a:p>
          <a:p>
            <a:r>
              <a:rPr lang="en-US" dirty="0">
                <a:sym typeface="Symbol" panose="05050102010706020507" pitchFamily="18" charset="2"/>
              </a:rPr>
              <a:t>So the number of different characteristic sequences possible are the same as the number of real numbers between 0 and 1.</a:t>
            </a:r>
            <a:endParaRPr lang="en-US" dirty="0"/>
          </a:p>
          <a:p>
            <a:pPr marL="0" indent="0">
              <a:buNone/>
            </a:pPr>
            <a:endParaRPr lang="en-US" dirty="0"/>
          </a:p>
        </p:txBody>
      </p:sp>
      <p:graphicFrame>
        <p:nvGraphicFramePr>
          <p:cNvPr id="4" name="Table 3"/>
          <p:cNvGraphicFramePr>
            <a:graphicFrameLocks noGrp="1"/>
          </p:cNvGraphicFramePr>
          <p:nvPr/>
        </p:nvGraphicFramePr>
        <p:xfrm>
          <a:off x="1219200" y="1676400"/>
          <a:ext cx="6172199" cy="863600"/>
        </p:xfrm>
        <a:graphic>
          <a:graphicData uri="http://schemas.openxmlformats.org/drawingml/2006/table">
            <a:tbl>
              <a:tblPr>
                <a:tableStyleId>{5C22544A-7EE6-4342-B048-85BDC9FD1C3A}</a:tableStyleId>
              </a:tblPr>
              <a:tblGrid>
                <a:gridCol w="561109"/>
                <a:gridCol w="561109"/>
                <a:gridCol w="561109"/>
                <a:gridCol w="561109"/>
                <a:gridCol w="561109"/>
                <a:gridCol w="561109"/>
                <a:gridCol w="561109"/>
                <a:gridCol w="561109"/>
                <a:gridCol w="540330"/>
                <a:gridCol w="581888"/>
                <a:gridCol w="561109"/>
              </a:tblGrid>
              <a:tr h="431800">
                <a:tc>
                  <a:txBody>
                    <a:bodyPr/>
                    <a:lstStyle/>
                    <a:p>
                      <a:pPr marL="0" marR="0" algn="ctr">
                        <a:lnSpc>
                          <a:spcPct val="115000"/>
                        </a:lnSpc>
                        <a:spcBef>
                          <a:spcPts val="0"/>
                        </a:spcBef>
                        <a:spcAft>
                          <a:spcPts val="0"/>
                        </a:spcAft>
                      </a:pPr>
                      <a:r>
                        <a:rPr lang="en-US" sz="2000">
                          <a:effectLst/>
                        </a:rPr>
                        <a:t>S*</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nSpc>
                          <a:spcPct val="115000"/>
                        </a:lnSpc>
                        <a:spcBef>
                          <a:spcPts val="0"/>
                        </a:spcBef>
                        <a:spcAft>
                          <a:spcPts val="0"/>
                        </a:spcAft>
                      </a:pPr>
                      <a:r>
                        <a:rPr lang="en-US" sz="2000" dirty="0">
                          <a:effectLst/>
                        </a:rPr>
                        <a:t>e</a:t>
                      </a:r>
                      <a:endParaRPr lang="en-US" sz="20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000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001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Etc</a:t>
                      </a:r>
                      <a:endParaRPr lang="en-US" sz="2000">
                        <a:effectLst/>
                        <a:latin typeface="Times New Roman" panose="02020603050405020304" pitchFamily="18" charset="0"/>
                        <a:ea typeface="Times New Roman" panose="02020603050405020304" pitchFamily="18" charset="0"/>
                      </a:endParaRPr>
                    </a:p>
                  </a:txBody>
                  <a:tcPr marL="68580" marR="68580" marT="0" marB="0" anchor="b"/>
                </a:tc>
              </a:tr>
              <a:tr h="431800">
                <a:tc>
                  <a:txBody>
                    <a:bodyPr/>
                    <a:lstStyle/>
                    <a:p>
                      <a:pPr marL="0" marR="0" algn="ctr">
                        <a:lnSpc>
                          <a:spcPct val="115000"/>
                        </a:lnSpc>
                        <a:spcBef>
                          <a:spcPts val="0"/>
                        </a:spcBef>
                        <a:spcAft>
                          <a:spcPts val="0"/>
                        </a:spcAft>
                      </a:pPr>
                      <a:r>
                        <a:rPr lang="en-US" sz="2000" dirty="0">
                          <a:effectLst/>
                        </a:rPr>
                        <a:t>x</a:t>
                      </a:r>
                      <a:endParaRPr lang="en-US" sz="20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dirty="0">
                          <a:effectLst/>
                        </a:rPr>
                        <a:t>0</a:t>
                      </a:r>
                      <a:endParaRPr lang="en-US" sz="2000" dirty="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0</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a:effectLst/>
                        </a:rPr>
                        <a:t>1</a:t>
                      </a:r>
                      <a:endParaRPr lang="en-US" sz="2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000" dirty="0" err="1">
                          <a:effectLst/>
                        </a:rPr>
                        <a:t>Etc</a:t>
                      </a:r>
                      <a:endParaRPr lang="en-US" sz="2000" dirty="0">
                        <a:effectLst/>
                        <a:latin typeface="Times New Roman" panose="02020603050405020304" pitchFamily="18" charset="0"/>
                        <a:ea typeface="Times New Roman" panose="02020603050405020304" pitchFamily="18" charset="0"/>
                      </a:endParaRPr>
                    </a:p>
                  </a:txBody>
                  <a:tcPr marL="68580" marR="68580" marT="0" marB="0" anchor="b"/>
                </a:tc>
              </a:tr>
            </a:tbl>
          </a:graphicData>
        </a:graphic>
      </p:graphicFrame>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2292"/>
    </mc:Choice>
    <mc:Fallback>
      <p:transition spd="slow" advTm="922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Sizes of Sets</a:t>
            </a:r>
            <a:endParaRPr lang="en-US" dirty="0"/>
          </a:p>
        </p:txBody>
      </p:sp>
      <p:sp>
        <p:nvSpPr>
          <p:cNvPr id="3" name="Content Placeholder 2"/>
          <p:cNvSpPr>
            <a:spLocks noGrp="1"/>
          </p:cNvSpPr>
          <p:nvPr>
            <p:ph idx="1"/>
          </p:nvPr>
        </p:nvSpPr>
        <p:spPr/>
        <p:txBody>
          <a:bodyPr>
            <a:normAutofit/>
          </a:bodyPr>
          <a:lstStyle/>
          <a:p>
            <a:r>
              <a:rPr lang="en-US" dirty="0"/>
              <a:t>What does it mean to say that two sets of numbers are the same size?  </a:t>
            </a:r>
            <a:endParaRPr lang="en-US" dirty="0"/>
          </a:p>
          <a:p>
            <a:r>
              <a:rPr lang="en-US" dirty="0"/>
              <a:t>For finite sets, it means they have the same number of elements.  </a:t>
            </a:r>
            <a:endParaRPr lang="en-US" dirty="0"/>
          </a:p>
          <a:p>
            <a:pPr lvl="1"/>
            <a:r>
              <a:rPr lang="en-US" dirty="0"/>
              <a:t>We could find this out either by counting them and coming up with the same number, or by pairing up one element of one set with an element of the other set; then the sets are the same size if there are no leftovers after pairing.</a:t>
            </a:r>
            <a:endParaRPr lang="en-US" dirty="0"/>
          </a:p>
          <a:p>
            <a:r>
              <a:rPr lang="en-US" dirty="0"/>
              <a:t>What about infinite sets?  For two infinite sets, we clearly can’t count them, but we could try to use the pairing method.  </a:t>
            </a:r>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7201"/>
    </mc:Choice>
    <mc:Fallback>
      <p:transition spd="slow" advTm="107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Sizes of Sets</a:t>
            </a:r>
            <a:endParaRPr lang="en-US" dirty="0"/>
          </a:p>
        </p:txBody>
      </p:sp>
      <p:sp>
        <p:nvSpPr>
          <p:cNvPr id="3" name="Content Placeholder 2"/>
          <p:cNvSpPr>
            <a:spLocks noGrp="1"/>
          </p:cNvSpPr>
          <p:nvPr>
            <p:ph idx="1"/>
          </p:nvPr>
        </p:nvSpPr>
        <p:spPr/>
        <p:txBody>
          <a:bodyPr>
            <a:normAutofit/>
          </a:bodyPr>
          <a:lstStyle/>
          <a:p>
            <a:r>
              <a:rPr lang="en-US" b="1" u="sng" dirty="0"/>
              <a:t>Definition:</a:t>
            </a:r>
            <a:r>
              <a:rPr lang="en-US" dirty="0"/>
              <a:t>  Two sets (finite or infinite) are the same size if we can put their members into a 1-1 correspondence.  That is, if we can map each member of set A with one member of set B in a systematic way.</a:t>
            </a:r>
            <a:endParaRPr lang="en-US" dirty="0"/>
          </a:p>
          <a:p>
            <a:r>
              <a:rPr lang="en-US" dirty="0"/>
              <a:t>That is, we can try to “index” their members relative to the natural numbers (the positive integers).  So the set of negative integers is the same size as the set of positive integers because I can create the following mapping:</a:t>
            </a:r>
            <a:endParaRPr lang="en-US" dirty="0"/>
          </a:p>
          <a:p>
            <a:pPr marL="0" indent="0">
              <a:buNone/>
            </a:pPr>
            <a:endParaRPr lang="en-US" dirty="0"/>
          </a:p>
          <a:p>
            <a:endParaRPr lang="en-US" dirty="0"/>
          </a:p>
        </p:txBody>
      </p:sp>
      <p:graphicFrame>
        <p:nvGraphicFramePr>
          <p:cNvPr id="4" name="Table 3"/>
          <p:cNvGraphicFramePr>
            <a:graphicFrameLocks noGrp="1"/>
          </p:cNvGraphicFramePr>
          <p:nvPr/>
        </p:nvGraphicFramePr>
        <p:xfrm>
          <a:off x="2045449" y="5486398"/>
          <a:ext cx="5117350" cy="919226"/>
        </p:xfrm>
        <a:graphic>
          <a:graphicData uri="http://schemas.openxmlformats.org/drawingml/2006/table">
            <a:tbl>
              <a:tblPr>
                <a:tableStyleId>{5C22544A-7EE6-4342-B048-85BDC9FD1C3A}</a:tableStyleId>
              </a:tblPr>
              <a:tblGrid>
                <a:gridCol w="511735"/>
                <a:gridCol w="511735"/>
                <a:gridCol w="511735"/>
                <a:gridCol w="511735"/>
                <a:gridCol w="511735"/>
                <a:gridCol w="511735"/>
                <a:gridCol w="511735"/>
                <a:gridCol w="511735"/>
                <a:gridCol w="511735"/>
                <a:gridCol w="511735"/>
              </a:tblGrid>
              <a:tr h="381001">
                <a:tc>
                  <a:txBody>
                    <a:bodyPr/>
                    <a:lstStyle/>
                    <a:p>
                      <a:pPr marL="0" marR="0" algn="r">
                        <a:lnSpc>
                          <a:spcPct val="115000"/>
                        </a:lnSpc>
                        <a:spcBef>
                          <a:spcPts val="0"/>
                        </a:spcBef>
                        <a:spcAft>
                          <a:spcPts val="0"/>
                        </a:spcAft>
                      </a:pPr>
                      <a:r>
                        <a:rPr lang="en-US" sz="2800">
                          <a:effectLst/>
                        </a:rPr>
                        <a:t>1</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2</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3</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4</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5</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6</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7</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8</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9</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nSpc>
                          <a:spcPct val="115000"/>
                        </a:lnSpc>
                        <a:spcBef>
                          <a:spcPts val="0"/>
                        </a:spcBef>
                        <a:spcAft>
                          <a:spcPts val="0"/>
                        </a:spcAft>
                      </a:pPr>
                      <a:r>
                        <a:rPr lang="en-US" sz="2800">
                          <a:effectLst/>
                        </a:rPr>
                        <a:t>…</a:t>
                      </a:r>
                      <a:endParaRPr lang="en-US" sz="4000">
                        <a:effectLst/>
                        <a:latin typeface="Times New Roman" panose="02020603050405020304" pitchFamily="18" charset="0"/>
                        <a:ea typeface="Times New Roman" panose="02020603050405020304" pitchFamily="18" charset="0"/>
                      </a:endParaRPr>
                    </a:p>
                  </a:txBody>
                  <a:tcPr marL="68580" marR="68580" marT="0" marB="0" anchor="b"/>
                </a:tc>
              </a:tr>
              <a:tr h="381001">
                <a:tc>
                  <a:txBody>
                    <a:bodyPr/>
                    <a:lstStyle/>
                    <a:p>
                      <a:pPr marL="0" marR="0" algn="r">
                        <a:lnSpc>
                          <a:spcPct val="115000"/>
                        </a:lnSpc>
                        <a:spcBef>
                          <a:spcPts val="0"/>
                        </a:spcBef>
                        <a:spcAft>
                          <a:spcPts val="0"/>
                        </a:spcAft>
                      </a:pPr>
                      <a:r>
                        <a:rPr lang="en-US" sz="2800">
                          <a:effectLst/>
                        </a:rPr>
                        <a:t>-1</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-2</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-3</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-4</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-5</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-6</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-7</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-8</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2800">
                          <a:effectLst/>
                        </a:rPr>
                        <a:t>-9</a:t>
                      </a:r>
                      <a:endParaRPr lang="en-US" sz="40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nSpc>
                          <a:spcPct val="115000"/>
                        </a:lnSpc>
                        <a:spcBef>
                          <a:spcPts val="0"/>
                        </a:spcBef>
                        <a:spcAft>
                          <a:spcPts val="0"/>
                        </a:spcAft>
                      </a:pPr>
                      <a:r>
                        <a:rPr lang="en-US" sz="2800" dirty="0">
                          <a:effectLst/>
                        </a:rPr>
                        <a:t>…</a:t>
                      </a:r>
                      <a:endParaRPr lang="en-US" sz="4000" dirty="0">
                        <a:effectLst/>
                        <a:latin typeface="Times New Roman" panose="02020603050405020304" pitchFamily="18" charset="0"/>
                        <a:ea typeface="Times New Roman" panose="02020603050405020304" pitchFamily="18" charset="0"/>
                      </a:endParaRPr>
                    </a:p>
                  </a:txBody>
                  <a:tcPr marL="68580" marR="68580" marT="0" marB="0" anchor="b"/>
                </a:tc>
              </a:tr>
            </a:tbl>
          </a:graphicData>
        </a:graphic>
      </p:graphicFrame>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1293"/>
    </mc:Choice>
    <mc:Fallback>
      <p:transition spd="slow" advTm="1012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Countable Sets</a:t>
            </a:r>
            <a:endParaRPr lang="en-US" dirty="0"/>
          </a:p>
        </p:txBody>
      </p:sp>
      <p:sp>
        <p:nvSpPr>
          <p:cNvPr id="3" name="Content Placeholder 2"/>
          <p:cNvSpPr>
            <a:spLocks noGrp="1"/>
          </p:cNvSpPr>
          <p:nvPr>
            <p:ph idx="1"/>
          </p:nvPr>
        </p:nvSpPr>
        <p:spPr/>
        <p:txBody>
          <a:bodyPr/>
          <a:lstStyle/>
          <a:p>
            <a:r>
              <a:rPr lang="en-US" b="1" u="sng" dirty="0"/>
              <a:t>Definition:</a:t>
            </a:r>
            <a:r>
              <a:rPr lang="en-US" dirty="0"/>
              <a:t>  A set A is </a:t>
            </a:r>
            <a:r>
              <a:rPr lang="en-US" i="1" dirty="0"/>
              <a:t>countable</a:t>
            </a:r>
            <a:r>
              <a:rPr lang="en-US" dirty="0"/>
              <a:t> if it is finite, or if it has the same size as N, the set of natural numbers (a.k.a., positive integers).</a:t>
            </a:r>
            <a:endParaRPr lang="en-US" dirty="0"/>
          </a:p>
          <a:p>
            <a:r>
              <a:rPr lang="en-US" dirty="0"/>
              <a:t>Question:  Can we index every set?   </a:t>
            </a:r>
            <a:endParaRPr lang="en-US" dirty="0"/>
          </a:p>
          <a:p>
            <a:pPr lvl="1"/>
            <a:r>
              <a:rPr lang="en-US" dirty="0" err="1"/>
              <a:t>Subquestion</a:t>
            </a:r>
            <a:r>
              <a:rPr lang="en-US" dirty="0"/>
              <a:t>:  Can we index a set X if N </a:t>
            </a:r>
            <a:r>
              <a:rPr lang="en-US" dirty="0">
                <a:sym typeface="Symbol" panose="05050102010706020507" pitchFamily="18" charset="2"/>
              </a:rPr>
              <a:t></a:t>
            </a:r>
            <a:r>
              <a:rPr lang="en-US" dirty="0"/>
              <a:t> X?  Sometimes.</a:t>
            </a:r>
            <a:endParaRPr lang="en-US" dirty="0"/>
          </a:p>
          <a:p>
            <a:r>
              <a:rPr lang="en-US" dirty="0"/>
              <a:t>For instance, consider the set Z of all integers.  Here is a mapping between N and Z:</a:t>
            </a:r>
            <a:endParaRPr lang="en-US" dirty="0"/>
          </a:p>
          <a:p>
            <a:pPr marL="0" indent="0">
              <a:buNone/>
            </a:pPr>
            <a:endParaRPr lang="en-US" dirty="0"/>
          </a:p>
        </p:txBody>
      </p:sp>
      <p:graphicFrame>
        <p:nvGraphicFramePr>
          <p:cNvPr id="4" name="Table 3"/>
          <p:cNvGraphicFramePr>
            <a:graphicFrameLocks noGrp="1"/>
          </p:cNvGraphicFramePr>
          <p:nvPr/>
        </p:nvGraphicFramePr>
        <p:xfrm>
          <a:off x="685800" y="4343400"/>
          <a:ext cx="6705600" cy="1447800"/>
        </p:xfrm>
        <a:graphic>
          <a:graphicData uri="http://schemas.openxmlformats.org/drawingml/2006/table">
            <a:tbl>
              <a:tblPr>
                <a:tableStyleId>{5C22544A-7EE6-4342-B048-85BDC9FD1C3A}</a:tableStyleId>
              </a:tblPr>
              <a:tblGrid>
                <a:gridCol w="609600"/>
                <a:gridCol w="609600"/>
                <a:gridCol w="609600"/>
                <a:gridCol w="609600"/>
                <a:gridCol w="609600"/>
                <a:gridCol w="609600"/>
                <a:gridCol w="609600"/>
                <a:gridCol w="609600"/>
                <a:gridCol w="609600"/>
                <a:gridCol w="609600"/>
                <a:gridCol w="609600"/>
              </a:tblGrid>
              <a:tr h="723900">
                <a:tc>
                  <a:txBody>
                    <a:bodyPr/>
                    <a:lstStyle/>
                    <a:p>
                      <a:pPr marL="0" marR="0">
                        <a:lnSpc>
                          <a:spcPct val="115000"/>
                        </a:lnSpc>
                        <a:spcBef>
                          <a:spcPts val="0"/>
                        </a:spcBef>
                        <a:spcAft>
                          <a:spcPts val="0"/>
                        </a:spcAft>
                      </a:pPr>
                      <a:r>
                        <a:rPr lang="en-US" sz="3200">
                          <a:effectLst/>
                        </a:rPr>
                        <a:t>N</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1</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2</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3</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4</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5</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6</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7</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8</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9</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nSpc>
                          <a:spcPct val="115000"/>
                        </a:lnSpc>
                        <a:spcBef>
                          <a:spcPts val="0"/>
                        </a:spcBef>
                        <a:spcAft>
                          <a:spcPts val="0"/>
                        </a:spcAft>
                      </a:pPr>
                      <a:r>
                        <a:rPr lang="en-US" sz="3200">
                          <a:effectLst/>
                        </a:rPr>
                        <a:t>…</a:t>
                      </a:r>
                      <a:endParaRPr lang="en-US" sz="4400">
                        <a:effectLst/>
                        <a:latin typeface="Times New Roman" panose="02020603050405020304" pitchFamily="18" charset="0"/>
                        <a:ea typeface="Times New Roman" panose="02020603050405020304" pitchFamily="18" charset="0"/>
                      </a:endParaRPr>
                    </a:p>
                  </a:txBody>
                  <a:tcPr marL="68580" marR="68580" marT="0" marB="0" anchor="b"/>
                </a:tc>
              </a:tr>
              <a:tr h="723900">
                <a:tc>
                  <a:txBody>
                    <a:bodyPr/>
                    <a:lstStyle/>
                    <a:p>
                      <a:pPr marL="0" marR="0">
                        <a:lnSpc>
                          <a:spcPct val="115000"/>
                        </a:lnSpc>
                        <a:spcBef>
                          <a:spcPts val="0"/>
                        </a:spcBef>
                        <a:spcAft>
                          <a:spcPts val="0"/>
                        </a:spcAft>
                      </a:pPr>
                      <a:r>
                        <a:rPr lang="en-US" sz="3200">
                          <a:effectLst/>
                        </a:rPr>
                        <a:t>Z</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0</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1</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-1</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2</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-2</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3</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-3</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4</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gn="r">
                        <a:lnSpc>
                          <a:spcPct val="115000"/>
                        </a:lnSpc>
                        <a:spcBef>
                          <a:spcPts val="0"/>
                        </a:spcBef>
                        <a:spcAft>
                          <a:spcPts val="0"/>
                        </a:spcAft>
                      </a:pPr>
                      <a:r>
                        <a:rPr lang="en-US" sz="3200">
                          <a:effectLst/>
                        </a:rPr>
                        <a:t>-4</a:t>
                      </a:r>
                      <a:endParaRPr lang="en-US" sz="4400">
                        <a:effectLst/>
                        <a:latin typeface="Times New Roman" panose="02020603050405020304" pitchFamily="18" charset="0"/>
                        <a:ea typeface="Times New Roman" panose="02020603050405020304" pitchFamily="18" charset="0"/>
                      </a:endParaRPr>
                    </a:p>
                  </a:txBody>
                  <a:tcPr marL="68580" marR="68580" marT="0" marB="0" anchor="b"/>
                </a:tc>
                <a:tc>
                  <a:txBody>
                    <a:bodyPr/>
                    <a:lstStyle/>
                    <a:p>
                      <a:pPr marL="0" marR="0">
                        <a:lnSpc>
                          <a:spcPct val="115000"/>
                        </a:lnSpc>
                        <a:spcBef>
                          <a:spcPts val="0"/>
                        </a:spcBef>
                        <a:spcAft>
                          <a:spcPts val="0"/>
                        </a:spcAft>
                      </a:pPr>
                      <a:r>
                        <a:rPr lang="en-US" sz="3200" dirty="0">
                          <a:effectLst/>
                        </a:rPr>
                        <a:t>…</a:t>
                      </a:r>
                      <a:endParaRPr lang="en-US" sz="4400" dirty="0">
                        <a:effectLst/>
                        <a:latin typeface="Times New Roman" panose="02020603050405020304" pitchFamily="18" charset="0"/>
                        <a:ea typeface="Times New Roman" panose="02020603050405020304" pitchFamily="18" charset="0"/>
                      </a:endParaRPr>
                    </a:p>
                  </a:txBody>
                  <a:tcPr marL="68580" marR="68580" marT="0" marB="0" anchor="b"/>
                </a:tc>
              </a:tr>
            </a:tbl>
          </a:graphicData>
        </a:graphic>
      </p:graphicFrame>
      <p:pic>
        <p:nvPicPr>
          <p:cNvPr id="5" name="Audio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3621"/>
    </mc:Choice>
    <mc:Fallback>
      <p:transition spd="slow" advTm="1336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Rational Numbers</a:t>
            </a:r>
            <a:endParaRPr lang="en-US" dirty="0"/>
          </a:p>
        </p:txBody>
      </p:sp>
      <p:sp>
        <p:nvSpPr>
          <p:cNvPr id="3" name="Content Placeholder 2"/>
          <p:cNvSpPr>
            <a:spLocks noGrp="1"/>
          </p:cNvSpPr>
          <p:nvPr>
            <p:ph idx="1"/>
          </p:nvPr>
        </p:nvSpPr>
        <p:spPr/>
        <p:txBody>
          <a:bodyPr/>
          <a:lstStyle/>
          <a:p>
            <a:r>
              <a:rPr lang="en-US" dirty="0"/>
              <a:t>Now consider the set of rational numbers, that is numbers which can be expressed as the ratio of two integers (1/4, 77/238, </a:t>
            </a:r>
            <a:r>
              <a:rPr lang="en-US" dirty="0" err="1"/>
              <a:t>etc</a:t>
            </a:r>
            <a:r>
              <a:rPr lang="en-US" dirty="0"/>
              <a:t>).  </a:t>
            </a:r>
            <a:endParaRPr lang="en-US" dirty="0"/>
          </a:p>
          <a:p>
            <a:r>
              <a:rPr lang="en-US" dirty="0"/>
              <a:t>Is there a mapping between integers and rational numbers?  </a:t>
            </a:r>
            <a:endParaRPr lang="en-US" dirty="0"/>
          </a:p>
          <a:p>
            <a:endParaRPr lang="en-US" dirty="0"/>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382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469"/>
    </mc:Choice>
    <mc:Fallback>
      <p:transition spd="slow" advTm="17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7808</Words>
  <Application>WPS Presentation</Application>
  <PresentationFormat>On-screen Show (4:3)</PresentationFormat>
  <Paragraphs>332</Paragraphs>
  <Slides>20</Slides>
  <Notes>0</Notes>
  <HiddenSlides>0</HiddenSlides>
  <MMClips>40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20</vt:i4>
      </vt:variant>
    </vt:vector>
  </HeadingPairs>
  <TitlesOfParts>
    <vt:vector size="32" baseType="lpstr">
      <vt:lpstr>Arial</vt:lpstr>
      <vt:lpstr>SimSun</vt:lpstr>
      <vt:lpstr>Wingdings</vt:lpstr>
      <vt:lpstr>Symbol</vt:lpstr>
      <vt:lpstr>Calibri</vt:lpstr>
      <vt:lpstr>Microsoft YaHei</vt:lpstr>
      <vt:lpstr>Arial Unicode MS</vt:lpstr>
      <vt:lpstr>Times New Roman</vt:lpstr>
      <vt:lpstr>French Script MT</vt:lpstr>
      <vt:lpstr>Mongolian Baiti</vt:lpstr>
      <vt:lpstr>Office Theme</vt:lpstr>
      <vt:lpstr>Custom Design</vt:lpstr>
      <vt:lpstr>Simulating Nondeterminism</vt:lpstr>
      <vt:lpstr>Undecidability</vt:lpstr>
      <vt:lpstr>Characteristic Sequence of a Program</vt:lpstr>
      <vt:lpstr>Characteristic Sequences II</vt:lpstr>
      <vt:lpstr>Characteristic Sequences III</vt:lpstr>
      <vt:lpstr>Sizes of Sets</vt:lpstr>
      <vt:lpstr>Sizes of Sets</vt:lpstr>
      <vt:lpstr>Countable Sets</vt:lpstr>
      <vt:lpstr>Rational Numbers</vt:lpstr>
      <vt:lpstr>Diagonalization</vt:lpstr>
      <vt:lpstr>Theorem</vt:lpstr>
      <vt:lpstr>Proof (cont.)</vt:lpstr>
      <vt:lpstr>Example construction</vt:lpstr>
      <vt:lpstr>So What Does This Mean?</vt:lpstr>
      <vt:lpstr>Programs and Countability</vt:lpstr>
      <vt:lpstr>An Undecidable Problem</vt:lpstr>
      <vt:lpstr>The Halting Problem</vt:lpstr>
      <vt:lpstr>The Halting Problem</vt:lpstr>
      <vt:lpstr>The Halting Problem</vt:lpstr>
      <vt:lpstr>The Halting Problem</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ICS 340</dc:title>
  <dc:creator>Administrator</dc:creator>
  <cp:lastModifiedBy>pink5</cp:lastModifiedBy>
  <cp:revision>217</cp:revision>
  <cp:lastPrinted>2017-04-12T21:06:00Z</cp:lastPrinted>
  <dcterms:created xsi:type="dcterms:W3CDTF">2015-02-02T20:26:00Z</dcterms:created>
  <dcterms:modified xsi:type="dcterms:W3CDTF">2021-05-07T03:07:55Z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1033-11.2.0.10114</vt:lpwstr>
  </property>
</Properties>
</file>

<file path=docProps/thumbnail.jpeg>
</file>